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93" r:id="rId2"/>
    <p:sldId id="261" r:id="rId3"/>
    <p:sldId id="294" r:id="rId4"/>
    <p:sldId id="258" r:id="rId5"/>
    <p:sldId id="259" r:id="rId6"/>
    <p:sldId id="262" r:id="rId7"/>
    <p:sldId id="263" r:id="rId8"/>
    <p:sldId id="268" r:id="rId9"/>
    <p:sldId id="265" r:id="rId10"/>
    <p:sldId id="297" r:id="rId11"/>
    <p:sldId id="260" r:id="rId12"/>
    <p:sldId id="266" r:id="rId13"/>
    <p:sldId id="267" r:id="rId14"/>
    <p:sldId id="278" r:id="rId15"/>
    <p:sldId id="279" r:id="rId16"/>
    <p:sldId id="280" r:id="rId17"/>
    <p:sldId id="281" r:id="rId18"/>
    <p:sldId id="282" r:id="rId19"/>
    <p:sldId id="283" r:id="rId20"/>
    <p:sldId id="269" r:id="rId21"/>
    <p:sldId id="272" r:id="rId22"/>
    <p:sldId id="270" r:id="rId23"/>
    <p:sldId id="275" r:id="rId24"/>
    <p:sldId id="295" r:id="rId25"/>
    <p:sldId id="298" r:id="rId26"/>
    <p:sldId id="277" r:id="rId27"/>
    <p:sldId id="285" r:id="rId28"/>
    <p:sldId id="291" r:id="rId29"/>
    <p:sldId id="284" r:id="rId30"/>
    <p:sldId id="286" r:id="rId31"/>
    <p:sldId id="287" r:id="rId32"/>
    <p:sldId id="288" r:id="rId33"/>
    <p:sldId id="289" r:id="rId34"/>
    <p:sldId id="276" r:id="rId35"/>
    <p:sldId id="290" r:id="rId36"/>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000" autoAdjust="0"/>
    <p:restoredTop sz="94249" autoAdjust="0"/>
  </p:normalViewPr>
  <p:slideViewPr>
    <p:cSldViewPr snapToGrid="0" snapToObjects="1">
      <p:cViewPr varScale="1">
        <p:scale>
          <a:sx n="66" d="100"/>
          <a:sy n="66" d="100"/>
        </p:scale>
        <p:origin x="84" y="108"/>
      </p:cViewPr>
      <p:guideLst/>
    </p:cSldViewPr>
  </p:slideViewPr>
  <p:outlineViewPr>
    <p:cViewPr>
      <p:scale>
        <a:sx n="33" d="100"/>
        <a:sy n="33" d="100"/>
      </p:scale>
      <p:origin x="0" y="-138"/>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6" d="100"/>
          <a:sy n="86" d="100"/>
        </p:scale>
        <p:origin x="39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203182-BB4F-4C5E-84F4-B0B5D46E1A9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B6FD38B-6B98-4433-9F4E-C17477D993F5}">
      <dgm:prSet/>
      <dgm:spPr/>
      <dgm:t>
        <a:bodyPr/>
        <a:lstStyle/>
        <a:p>
          <a:r>
            <a:rPr lang="en-US"/>
            <a:t>Section 1: Contact and Organization Information; Program Priorities  - </a:t>
          </a:r>
          <a:r>
            <a:rPr lang="en-US" b="1"/>
            <a:t>24 points</a:t>
          </a:r>
          <a:endParaRPr lang="en-US"/>
        </a:p>
      </dgm:t>
    </dgm:pt>
    <dgm:pt modelId="{63503F76-E0E3-44B8-B0D9-4253054076DF}" type="parTrans" cxnId="{161B5AAC-8DE9-479D-A7E0-5E566CCC5A57}">
      <dgm:prSet/>
      <dgm:spPr/>
      <dgm:t>
        <a:bodyPr/>
        <a:lstStyle/>
        <a:p>
          <a:endParaRPr lang="en-US"/>
        </a:p>
      </dgm:t>
    </dgm:pt>
    <dgm:pt modelId="{8494D41B-31C9-477C-8C27-F7C3AC41ED70}" type="sibTrans" cxnId="{161B5AAC-8DE9-479D-A7E0-5E566CCC5A57}">
      <dgm:prSet/>
      <dgm:spPr/>
      <dgm:t>
        <a:bodyPr/>
        <a:lstStyle/>
        <a:p>
          <a:endParaRPr lang="en-US"/>
        </a:p>
      </dgm:t>
    </dgm:pt>
    <dgm:pt modelId="{49FB6FDD-3C0F-4EF5-AE72-5D97619A9B68}">
      <dgm:prSet/>
      <dgm:spPr/>
      <dgm:t>
        <a:bodyPr/>
        <a:lstStyle/>
        <a:p>
          <a:r>
            <a:rPr lang="en-US"/>
            <a:t>Section 2: Program Design, Implementation, Staff, Sustainability and Partnerships - </a:t>
          </a:r>
          <a:r>
            <a:rPr lang="en-US" b="1"/>
            <a:t>60 points</a:t>
          </a:r>
          <a:endParaRPr lang="en-US"/>
        </a:p>
      </dgm:t>
    </dgm:pt>
    <dgm:pt modelId="{ACB7B31E-9588-47FC-AF65-9084CE814CFA}" type="parTrans" cxnId="{21B39991-9FF6-4137-A51E-619315E740BA}">
      <dgm:prSet/>
      <dgm:spPr/>
      <dgm:t>
        <a:bodyPr/>
        <a:lstStyle/>
        <a:p>
          <a:endParaRPr lang="en-US"/>
        </a:p>
      </dgm:t>
    </dgm:pt>
    <dgm:pt modelId="{DB64120B-702F-4B9A-A2E7-F95039CF45CB}" type="sibTrans" cxnId="{21B39991-9FF6-4137-A51E-619315E740BA}">
      <dgm:prSet/>
      <dgm:spPr/>
      <dgm:t>
        <a:bodyPr/>
        <a:lstStyle/>
        <a:p>
          <a:endParaRPr lang="en-US"/>
        </a:p>
      </dgm:t>
    </dgm:pt>
    <dgm:pt modelId="{0F1DEAEC-CACE-4DA3-868E-7A5AA9C7884F}">
      <dgm:prSet/>
      <dgm:spPr/>
      <dgm:t>
        <a:bodyPr/>
        <a:lstStyle/>
        <a:p>
          <a:r>
            <a:rPr lang="en-US"/>
            <a:t>Section 3: Budget - </a:t>
          </a:r>
          <a:r>
            <a:rPr lang="en-US" b="1"/>
            <a:t>16 points</a:t>
          </a:r>
          <a:endParaRPr lang="en-US"/>
        </a:p>
      </dgm:t>
    </dgm:pt>
    <dgm:pt modelId="{9A84CF91-F14E-4642-AEEC-0FAEFD5043F0}" type="parTrans" cxnId="{C4F54ECA-823F-49FA-AA9B-FC642688D79E}">
      <dgm:prSet/>
      <dgm:spPr/>
      <dgm:t>
        <a:bodyPr/>
        <a:lstStyle/>
        <a:p>
          <a:endParaRPr lang="en-US"/>
        </a:p>
      </dgm:t>
    </dgm:pt>
    <dgm:pt modelId="{C1BDC99D-DEC0-41E4-A8B2-93F461F9BD8F}" type="sibTrans" cxnId="{C4F54ECA-823F-49FA-AA9B-FC642688D79E}">
      <dgm:prSet/>
      <dgm:spPr/>
      <dgm:t>
        <a:bodyPr/>
        <a:lstStyle/>
        <a:p>
          <a:endParaRPr lang="en-US"/>
        </a:p>
      </dgm:t>
    </dgm:pt>
    <dgm:pt modelId="{099CC330-C852-4E2C-9C43-DF0DD8A4F9ED}" type="pres">
      <dgm:prSet presAssocID="{27203182-BB4F-4C5E-84F4-B0B5D46E1A9F}" presName="root" presStyleCnt="0">
        <dgm:presLayoutVars>
          <dgm:dir/>
          <dgm:resizeHandles val="exact"/>
        </dgm:presLayoutVars>
      </dgm:prSet>
      <dgm:spPr/>
    </dgm:pt>
    <dgm:pt modelId="{4817C81B-2FFA-43A0-98CB-9FA5D8C829AE}" type="pres">
      <dgm:prSet presAssocID="{5B6FD38B-6B98-4433-9F4E-C17477D993F5}" presName="compNode" presStyleCnt="0"/>
      <dgm:spPr/>
    </dgm:pt>
    <dgm:pt modelId="{D7B29DC4-A5D0-48D3-BBA6-2BA22FDA076F}" type="pres">
      <dgm:prSet presAssocID="{5B6FD38B-6B98-4433-9F4E-C17477D993F5}" presName="bgRect" presStyleLbl="bgShp" presStyleIdx="0" presStyleCnt="3"/>
      <dgm:spPr/>
    </dgm:pt>
    <dgm:pt modelId="{352FF40A-089B-4398-948A-832A915930CB}" type="pres">
      <dgm:prSet presAssocID="{5B6FD38B-6B98-4433-9F4E-C17477D993F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Network"/>
        </a:ext>
      </dgm:extLst>
    </dgm:pt>
    <dgm:pt modelId="{998C490F-1D97-41D3-92F4-C95CAD7755B9}" type="pres">
      <dgm:prSet presAssocID="{5B6FD38B-6B98-4433-9F4E-C17477D993F5}" presName="spaceRect" presStyleCnt="0"/>
      <dgm:spPr/>
    </dgm:pt>
    <dgm:pt modelId="{21103C62-1D98-42B6-BDDB-597CF130DE98}" type="pres">
      <dgm:prSet presAssocID="{5B6FD38B-6B98-4433-9F4E-C17477D993F5}" presName="parTx" presStyleLbl="revTx" presStyleIdx="0" presStyleCnt="3">
        <dgm:presLayoutVars>
          <dgm:chMax val="0"/>
          <dgm:chPref val="0"/>
        </dgm:presLayoutVars>
      </dgm:prSet>
      <dgm:spPr/>
    </dgm:pt>
    <dgm:pt modelId="{7337C8CA-CCD2-4068-8153-DDD1542BB006}" type="pres">
      <dgm:prSet presAssocID="{8494D41B-31C9-477C-8C27-F7C3AC41ED70}" presName="sibTrans" presStyleCnt="0"/>
      <dgm:spPr/>
    </dgm:pt>
    <dgm:pt modelId="{F02E7F8B-85FF-4949-A3F0-A099429ABD37}" type="pres">
      <dgm:prSet presAssocID="{49FB6FDD-3C0F-4EF5-AE72-5D97619A9B68}" presName="compNode" presStyleCnt="0"/>
      <dgm:spPr/>
    </dgm:pt>
    <dgm:pt modelId="{86621CF2-2C1E-4B44-A346-45D7BC942ECE}" type="pres">
      <dgm:prSet presAssocID="{49FB6FDD-3C0F-4EF5-AE72-5D97619A9B68}" presName="bgRect" presStyleLbl="bgShp" presStyleIdx="1" presStyleCnt="3"/>
      <dgm:spPr/>
    </dgm:pt>
    <dgm:pt modelId="{5ED52F27-8A16-4B81-80ED-040DEC19138D}" type="pres">
      <dgm:prSet presAssocID="{49FB6FDD-3C0F-4EF5-AE72-5D97619A9B6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DE7B2626-83A2-4247-A7EA-92A774C432D8}" type="pres">
      <dgm:prSet presAssocID="{49FB6FDD-3C0F-4EF5-AE72-5D97619A9B68}" presName="spaceRect" presStyleCnt="0"/>
      <dgm:spPr/>
    </dgm:pt>
    <dgm:pt modelId="{9717048F-F7E7-4765-8D92-916C6EC3BDDA}" type="pres">
      <dgm:prSet presAssocID="{49FB6FDD-3C0F-4EF5-AE72-5D97619A9B68}" presName="parTx" presStyleLbl="revTx" presStyleIdx="1" presStyleCnt="3">
        <dgm:presLayoutVars>
          <dgm:chMax val="0"/>
          <dgm:chPref val="0"/>
        </dgm:presLayoutVars>
      </dgm:prSet>
      <dgm:spPr/>
    </dgm:pt>
    <dgm:pt modelId="{FFBEF631-D6C6-4792-970C-C1388AB213A8}" type="pres">
      <dgm:prSet presAssocID="{DB64120B-702F-4B9A-A2E7-F95039CF45CB}" presName="sibTrans" presStyleCnt="0"/>
      <dgm:spPr/>
    </dgm:pt>
    <dgm:pt modelId="{38F0A99A-3742-40AA-A758-75ADE4EE7740}" type="pres">
      <dgm:prSet presAssocID="{0F1DEAEC-CACE-4DA3-868E-7A5AA9C7884F}" presName="compNode" presStyleCnt="0"/>
      <dgm:spPr/>
    </dgm:pt>
    <dgm:pt modelId="{A0898E52-8E9E-4B47-B17C-88968C8F758C}" type="pres">
      <dgm:prSet presAssocID="{0F1DEAEC-CACE-4DA3-868E-7A5AA9C7884F}" presName="bgRect" presStyleLbl="bgShp" presStyleIdx="2" presStyleCnt="3"/>
      <dgm:spPr/>
    </dgm:pt>
    <dgm:pt modelId="{9F7C2E26-AF4A-4D26-8608-89D420E295E6}" type="pres">
      <dgm:prSet presAssocID="{0F1DEAEC-CACE-4DA3-868E-7A5AA9C7884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ins"/>
        </a:ext>
      </dgm:extLst>
    </dgm:pt>
    <dgm:pt modelId="{8A957A56-6EC7-4D14-8B51-D49966BB5674}" type="pres">
      <dgm:prSet presAssocID="{0F1DEAEC-CACE-4DA3-868E-7A5AA9C7884F}" presName="spaceRect" presStyleCnt="0"/>
      <dgm:spPr/>
    </dgm:pt>
    <dgm:pt modelId="{6DB43F31-306C-440C-B5C0-A347D365CBBC}" type="pres">
      <dgm:prSet presAssocID="{0F1DEAEC-CACE-4DA3-868E-7A5AA9C7884F}" presName="parTx" presStyleLbl="revTx" presStyleIdx="2" presStyleCnt="3">
        <dgm:presLayoutVars>
          <dgm:chMax val="0"/>
          <dgm:chPref val="0"/>
        </dgm:presLayoutVars>
      </dgm:prSet>
      <dgm:spPr/>
    </dgm:pt>
  </dgm:ptLst>
  <dgm:cxnLst>
    <dgm:cxn modelId="{19164466-76EA-43CF-AA9B-97611E968950}" type="presOf" srcId="{27203182-BB4F-4C5E-84F4-B0B5D46E1A9F}" destId="{099CC330-C852-4E2C-9C43-DF0DD8A4F9ED}" srcOrd="0" destOrd="0" presId="urn:microsoft.com/office/officeart/2018/2/layout/IconVerticalSolidList"/>
    <dgm:cxn modelId="{2B7FEE73-0263-44AB-9511-5EC98C1E5BC7}" type="presOf" srcId="{49FB6FDD-3C0F-4EF5-AE72-5D97619A9B68}" destId="{9717048F-F7E7-4765-8D92-916C6EC3BDDA}" srcOrd="0" destOrd="0" presId="urn:microsoft.com/office/officeart/2018/2/layout/IconVerticalSolidList"/>
    <dgm:cxn modelId="{21B39991-9FF6-4137-A51E-619315E740BA}" srcId="{27203182-BB4F-4C5E-84F4-B0B5D46E1A9F}" destId="{49FB6FDD-3C0F-4EF5-AE72-5D97619A9B68}" srcOrd="1" destOrd="0" parTransId="{ACB7B31E-9588-47FC-AF65-9084CE814CFA}" sibTransId="{DB64120B-702F-4B9A-A2E7-F95039CF45CB}"/>
    <dgm:cxn modelId="{C98157A5-8569-437E-B1DC-AF977FC553DA}" type="presOf" srcId="{5B6FD38B-6B98-4433-9F4E-C17477D993F5}" destId="{21103C62-1D98-42B6-BDDB-597CF130DE98}" srcOrd="0" destOrd="0" presId="urn:microsoft.com/office/officeart/2018/2/layout/IconVerticalSolidList"/>
    <dgm:cxn modelId="{161B5AAC-8DE9-479D-A7E0-5E566CCC5A57}" srcId="{27203182-BB4F-4C5E-84F4-B0B5D46E1A9F}" destId="{5B6FD38B-6B98-4433-9F4E-C17477D993F5}" srcOrd="0" destOrd="0" parTransId="{63503F76-E0E3-44B8-B0D9-4253054076DF}" sibTransId="{8494D41B-31C9-477C-8C27-F7C3AC41ED70}"/>
    <dgm:cxn modelId="{C4F54ECA-823F-49FA-AA9B-FC642688D79E}" srcId="{27203182-BB4F-4C5E-84F4-B0B5D46E1A9F}" destId="{0F1DEAEC-CACE-4DA3-868E-7A5AA9C7884F}" srcOrd="2" destOrd="0" parTransId="{9A84CF91-F14E-4642-AEEC-0FAEFD5043F0}" sibTransId="{C1BDC99D-DEC0-41E4-A8B2-93F461F9BD8F}"/>
    <dgm:cxn modelId="{2625D0E1-B920-4E72-ADB7-2C5D31B16DAC}" type="presOf" srcId="{0F1DEAEC-CACE-4DA3-868E-7A5AA9C7884F}" destId="{6DB43F31-306C-440C-B5C0-A347D365CBBC}" srcOrd="0" destOrd="0" presId="urn:microsoft.com/office/officeart/2018/2/layout/IconVerticalSolidList"/>
    <dgm:cxn modelId="{752CBACB-4CE7-433D-BEAA-099965A43F66}" type="presParOf" srcId="{099CC330-C852-4E2C-9C43-DF0DD8A4F9ED}" destId="{4817C81B-2FFA-43A0-98CB-9FA5D8C829AE}" srcOrd="0" destOrd="0" presId="urn:microsoft.com/office/officeart/2018/2/layout/IconVerticalSolidList"/>
    <dgm:cxn modelId="{B423644A-C182-4A5A-82CA-6199D0600908}" type="presParOf" srcId="{4817C81B-2FFA-43A0-98CB-9FA5D8C829AE}" destId="{D7B29DC4-A5D0-48D3-BBA6-2BA22FDA076F}" srcOrd="0" destOrd="0" presId="urn:microsoft.com/office/officeart/2018/2/layout/IconVerticalSolidList"/>
    <dgm:cxn modelId="{C9235848-49DB-4DA6-9D92-C8A80C13AFC8}" type="presParOf" srcId="{4817C81B-2FFA-43A0-98CB-9FA5D8C829AE}" destId="{352FF40A-089B-4398-948A-832A915930CB}" srcOrd="1" destOrd="0" presId="urn:microsoft.com/office/officeart/2018/2/layout/IconVerticalSolidList"/>
    <dgm:cxn modelId="{15B02BFD-CC85-46B6-A83C-20E9EB85651C}" type="presParOf" srcId="{4817C81B-2FFA-43A0-98CB-9FA5D8C829AE}" destId="{998C490F-1D97-41D3-92F4-C95CAD7755B9}" srcOrd="2" destOrd="0" presId="urn:microsoft.com/office/officeart/2018/2/layout/IconVerticalSolidList"/>
    <dgm:cxn modelId="{ED5E950E-BB69-478C-BB89-B3FB66BB4CDA}" type="presParOf" srcId="{4817C81B-2FFA-43A0-98CB-9FA5D8C829AE}" destId="{21103C62-1D98-42B6-BDDB-597CF130DE98}" srcOrd="3" destOrd="0" presId="urn:microsoft.com/office/officeart/2018/2/layout/IconVerticalSolidList"/>
    <dgm:cxn modelId="{3A6DED3D-89FB-4262-80A7-EF9B097430A3}" type="presParOf" srcId="{099CC330-C852-4E2C-9C43-DF0DD8A4F9ED}" destId="{7337C8CA-CCD2-4068-8153-DDD1542BB006}" srcOrd="1" destOrd="0" presId="urn:microsoft.com/office/officeart/2018/2/layout/IconVerticalSolidList"/>
    <dgm:cxn modelId="{017D27D1-5218-49D5-8AE5-64AB0C6B78DC}" type="presParOf" srcId="{099CC330-C852-4E2C-9C43-DF0DD8A4F9ED}" destId="{F02E7F8B-85FF-4949-A3F0-A099429ABD37}" srcOrd="2" destOrd="0" presId="urn:microsoft.com/office/officeart/2018/2/layout/IconVerticalSolidList"/>
    <dgm:cxn modelId="{1489AA0A-3F35-470E-AF4B-681377BEF988}" type="presParOf" srcId="{F02E7F8B-85FF-4949-A3F0-A099429ABD37}" destId="{86621CF2-2C1E-4B44-A346-45D7BC942ECE}" srcOrd="0" destOrd="0" presId="urn:microsoft.com/office/officeart/2018/2/layout/IconVerticalSolidList"/>
    <dgm:cxn modelId="{C56488B3-0CC8-4C7B-8BDF-7B462B55D7E4}" type="presParOf" srcId="{F02E7F8B-85FF-4949-A3F0-A099429ABD37}" destId="{5ED52F27-8A16-4B81-80ED-040DEC19138D}" srcOrd="1" destOrd="0" presId="urn:microsoft.com/office/officeart/2018/2/layout/IconVerticalSolidList"/>
    <dgm:cxn modelId="{3BBF071F-4150-46F1-AAFC-18C3D80199AE}" type="presParOf" srcId="{F02E7F8B-85FF-4949-A3F0-A099429ABD37}" destId="{DE7B2626-83A2-4247-A7EA-92A774C432D8}" srcOrd="2" destOrd="0" presId="urn:microsoft.com/office/officeart/2018/2/layout/IconVerticalSolidList"/>
    <dgm:cxn modelId="{2804AD0E-829A-4629-BC9C-BCA85FD97034}" type="presParOf" srcId="{F02E7F8B-85FF-4949-A3F0-A099429ABD37}" destId="{9717048F-F7E7-4765-8D92-916C6EC3BDDA}" srcOrd="3" destOrd="0" presId="urn:microsoft.com/office/officeart/2018/2/layout/IconVerticalSolidList"/>
    <dgm:cxn modelId="{50AC6531-2A6B-48ED-A43D-FCDD4729D8D6}" type="presParOf" srcId="{099CC330-C852-4E2C-9C43-DF0DD8A4F9ED}" destId="{FFBEF631-D6C6-4792-970C-C1388AB213A8}" srcOrd="3" destOrd="0" presId="urn:microsoft.com/office/officeart/2018/2/layout/IconVerticalSolidList"/>
    <dgm:cxn modelId="{3C2FB6C6-8F24-4FD4-A42E-5A802BC6E058}" type="presParOf" srcId="{099CC330-C852-4E2C-9C43-DF0DD8A4F9ED}" destId="{38F0A99A-3742-40AA-A758-75ADE4EE7740}" srcOrd="4" destOrd="0" presId="urn:microsoft.com/office/officeart/2018/2/layout/IconVerticalSolidList"/>
    <dgm:cxn modelId="{8FFEEA24-DB7A-45E3-A621-BAD5059C032B}" type="presParOf" srcId="{38F0A99A-3742-40AA-A758-75ADE4EE7740}" destId="{A0898E52-8E9E-4B47-B17C-88968C8F758C}" srcOrd="0" destOrd="0" presId="urn:microsoft.com/office/officeart/2018/2/layout/IconVerticalSolidList"/>
    <dgm:cxn modelId="{4A5947B5-41C1-4CAE-8A75-EAF7E1C404B5}" type="presParOf" srcId="{38F0A99A-3742-40AA-A758-75ADE4EE7740}" destId="{9F7C2E26-AF4A-4D26-8608-89D420E295E6}" srcOrd="1" destOrd="0" presId="urn:microsoft.com/office/officeart/2018/2/layout/IconVerticalSolidList"/>
    <dgm:cxn modelId="{4C1F1E0E-E19F-4AFE-B567-E2E4330944A4}" type="presParOf" srcId="{38F0A99A-3742-40AA-A758-75ADE4EE7740}" destId="{8A957A56-6EC7-4D14-8B51-D49966BB5674}" srcOrd="2" destOrd="0" presId="urn:microsoft.com/office/officeart/2018/2/layout/IconVerticalSolidList"/>
    <dgm:cxn modelId="{8C9128F1-14A3-41CA-AC3B-79051342FD43}" type="presParOf" srcId="{38F0A99A-3742-40AA-A758-75ADE4EE7740}" destId="{6DB43F31-306C-440C-B5C0-A347D365CBB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968AD4-1BA7-4762-9781-A433C44E0759}" type="doc">
      <dgm:prSet loTypeId="urn:microsoft.com/office/officeart/2016/7/layout/VerticalDownArrowProcess" loCatId="process" qsTypeId="urn:microsoft.com/office/officeart/2005/8/quickstyle/simple4" qsCatId="simple" csTypeId="urn:microsoft.com/office/officeart/2005/8/colors/colorful1" csCatId="colorful" phldr="1"/>
      <dgm:spPr/>
      <dgm:t>
        <a:bodyPr/>
        <a:lstStyle/>
        <a:p>
          <a:endParaRPr lang="en-US"/>
        </a:p>
      </dgm:t>
    </dgm:pt>
    <dgm:pt modelId="{3C2513C3-0209-4737-8E9B-793D04B89AFF}">
      <dgm:prSet/>
      <dgm:spPr/>
      <dgm:t>
        <a:bodyPr/>
        <a:lstStyle/>
        <a:p>
          <a:r>
            <a:rPr lang="en-US"/>
            <a:t>Grow</a:t>
          </a:r>
        </a:p>
      </dgm:t>
    </dgm:pt>
    <dgm:pt modelId="{3619C929-4E7C-4C14-B03D-B4C61166A782}" type="parTrans" cxnId="{9528C32D-BB26-403D-B7E3-A47A0E543B8C}">
      <dgm:prSet/>
      <dgm:spPr/>
      <dgm:t>
        <a:bodyPr/>
        <a:lstStyle/>
        <a:p>
          <a:endParaRPr lang="en-US"/>
        </a:p>
      </dgm:t>
    </dgm:pt>
    <dgm:pt modelId="{FB110DFA-B12B-4106-94E8-FCA214E708A1}" type="sibTrans" cxnId="{9528C32D-BB26-403D-B7E3-A47A0E543B8C}">
      <dgm:prSet/>
      <dgm:spPr/>
      <dgm:t>
        <a:bodyPr/>
        <a:lstStyle/>
        <a:p>
          <a:endParaRPr lang="en-US"/>
        </a:p>
      </dgm:t>
    </dgm:pt>
    <dgm:pt modelId="{A22E4520-30E2-42F6-9C50-2024A1DC64F0}">
      <dgm:prSet/>
      <dgm:spPr/>
      <dgm:t>
        <a:bodyPr/>
        <a:lstStyle/>
        <a:p>
          <a:r>
            <a:rPr lang="en-US"/>
            <a:t>Grow summer youth learn and earn programs and internships</a:t>
          </a:r>
        </a:p>
      </dgm:t>
    </dgm:pt>
    <dgm:pt modelId="{B6FB2627-54B0-4764-86A9-8AE441F0A81D}" type="parTrans" cxnId="{2F643B70-5330-4ACA-8181-122568406C35}">
      <dgm:prSet/>
      <dgm:spPr/>
      <dgm:t>
        <a:bodyPr/>
        <a:lstStyle/>
        <a:p>
          <a:endParaRPr lang="en-US"/>
        </a:p>
      </dgm:t>
    </dgm:pt>
    <dgm:pt modelId="{BA79DA6E-E037-4722-B3F7-A331A348A775}" type="sibTrans" cxnId="{2F643B70-5330-4ACA-8181-122568406C35}">
      <dgm:prSet/>
      <dgm:spPr/>
      <dgm:t>
        <a:bodyPr/>
        <a:lstStyle/>
        <a:p>
          <a:endParaRPr lang="en-US"/>
        </a:p>
      </dgm:t>
    </dgm:pt>
    <dgm:pt modelId="{0858BAE6-671A-460F-AB23-5588380FD881}">
      <dgm:prSet/>
      <dgm:spPr/>
      <dgm:t>
        <a:bodyPr/>
        <a:lstStyle/>
        <a:p>
          <a:r>
            <a:rPr lang="en-US"/>
            <a:t>Increase</a:t>
          </a:r>
        </a:p>
      </dgm:t>
    </dgm:pt>
    <dgm:pt modelId="{EB118DAF-81CD-42B4-A902-529AFE5AD815}" type="parTrans" cxnId="{C7E442FD-B254-44C6-9F4E-1AB732629A9F}">
      <dgm:prSet/>
      <dgm:spPr/>
      <dgm:t>
        <a:bodyPr/>
        <a:lstStyle/>
        <a:p>
          <a:endParaRPr lang="en-US"/>
        </a:p>
      </dgm:t>
    </dgm:pt>
    <dgm:pt modelId="{4094F90D-7E58-4761-ADCB-E8859255DA32}" type="sibTrans" cxnId="{C7E442FD-B254-44C6-9F4E-1AB732629A9F}">
      <dgm:prSet/>
      <dgm:spPr/>
      <dgm:t>
        <a:bodyPr/>
        <a:lstStyle/>
        <a:p>
          <a:endParaRPr lang="en-US"/>
        </a:p>
      </dgm:t>
    </dgm:pt>
    <dgm:pt modelId="{4434D8B9-4CDB-4045-B379-3068AF96909B}">
      <dgm:prSet/>
      <dgm:spPr/>
      <dgm:t>
        <a:bodyPr/>
        <a:lstStyle/>
        <a:p>
          <a:r>
            <a:rPr lang="en-US"/>
            <a:t>Increase youth apprenticeships and entrepreneurships</a:t>
          </a:r>
        </a:p>
      </dgm:t>
    </dgm:pt>
    <dgm:pt modelId="{C3EEB46B-8787-49C5-A3C9-087842F33246}" type="parTrans" cxnId="{4E616E07-F45E-4FA5-8AE1-1D5E16D2DE92}">
      <dgm:prSet/>
      <dgm:spPr/>
      <dgm:t>
        <a:bodyPr/>
        <a:lstStyle/>
        <a:p>
          <a:endParaRPr lang="en-US"/>
        </a:p>
      </dgm:t>
    </dgm:pt>
    <dgm:pt modelId="{BF4F1338-F679-4924-91F2-8D5C328E28AE}" type="sibTrans" cxnId="{4E616E07-F45E-4FA5-8AE1-1D5E16D2DE92}">
      <dgm:prSet/>
      <dgm:spPr/>
      <dgm:t>
        <a:bodyPr/>
        <a:lstStyle/>
        <a:p>
          <a:endParaRPr lang="en-US"/>
        </a:p>
      </dgm:t>
    </dgm:pt>
    <dgm:pt modelId="{EF53926D-D9EB-4AB4-A59E-4B4AB4D378A8}">
      <dgm:prSet/>
      <dgm:spPr/>
      <dgm:t>
        <a:bodyPr/>
        <a:lstStyle/>
        <a:p>
          <a:r>
            <a:rPr lang="en-US"/>
            <a:t>Expand</a:t>
          </a:r>
        </a:p>
      </dgm:t>
    </dgm:pt>
    <dgm:pt modelId="{78904773-D800-4619-85F6-9161D32E7D50}" type="parTrans" cxnId="{4F7D62ED-854A-41BF-8525-8A68CF18C9F4}">
      <dgm:prSet/>
      <dgm:spPr/>
      <dgm:t>
        <a:bodyPr/>
        <a:lstStyle/>
        <a:p>
          <a:endParaRPr lang="en-US"/>
        </a:p>
      </dgm:t>
    </dgm:pt>
    <dgm:pt modelId="{160D9408-E921-4726-A6BF-88F7A8AC33B0}" type="sibTrans" cxnId="{4F7D62ED-854A-41BF-8525-8A68CF18C9F4}">
      <dgm:prSet/>
      <dgm:spPr/>
      <dgm:t>
        <a:bodyPr/>
        <a:lstStyle/>
        <a:p>
          <a:endParaRPr lang="en-US"/>
        </a:p>
      </dgm:t>
    </dgm:pt>
    <dgm:pt modelId="{9D0AF2DF-6188-4311-AAC6-BFE7FD2C0245}">
      <dgm:prSet/>
      <dgm:spPr/>
      <dgm:t>
        <a:bodyPr/>
        <a:lstStyle/>
        <a:p>
          <a:r>
            <a:rPr lang="en-US"/>
            <a:t>Expand dual enrollment, early college courses and career and technical   programs beyond the school day </a:t>
          </a:r>
        </a:p>
      </dgm:t>
    </dgm:pt>
    <dgm:pt modelId="{F58C59EB-0C2C-48EA-B473-35B1C96AA45E}" type="parTrans" cxnId="{6D14D8CB-5C1C-40F7-A6C4-7B39316F1FBB}">
      <dgm:prSet/>
      <dgm:spPr/>
      <dgm:t>
        <a:bodyPr/>
        <a:lstStyle/>
        <a:p>
          <a:endParaRPr lang="en-US"/>
        </a:p>
      </dgm:t>
    </dgm:pt>
    <dgm:pt modelId="{226C976D-9BF3-498F-81D1-AEA8168FB880}" type="sibTrans" cxnId="{6D14D8CB-5C1C-40F7-A6C4-7B39316F1FBB}">
      <dgm:prSet/>
      <dgm:spPr/>
      <dgm:t>
        <a:bodyPr/>
        <a:lstStyle/>
        <a:p>
          <a:endParaRPr lang="en-US"/>
        </a:p>
      </dgm:t>
    </dgm:pt>
    <dgm:pt modelId="{15A7F5BE-F08D-4CFD-8552-1C0B8A39400E}">
      <dgm:prSet/>
      <dgm:spPr/>
      <dgm:t>
        <a:bodyPr/>
        <a:lstStyle/>
        <a:p>
          <a:r>
            <a:rPr lang="en-US"/>
            <a:t>Sponsor</a:t>
          </a:r>
        </a:p>
      </dgm:t>
    </dgm:pt>
    <dgm:pt modelId="{2BE4C9D3-803D-4F51-BB00-73D8A91BEF1A}" type="parTrans" cxnId="{B2842BC4-A5A1-4EE0-8F07-70BFB43515FC}">
      <dgm:prSet/>
      <dgm:spPr/>
      <dgm:t>
        <a:bodyPr/>
        <a:lstStyle/>
        <a:p>
          <a:endParaRPr lang="en-US"/>
        </a:p>
      </dgm:t>
    </dgm:pt>
    <dgm:pt modelId="{1398ED37-9A1E-4178-83FA-8C4D20FCE75F}" type="sibTrans" cxnId="{B2842BC4-A5A1-4EE0-8F07-70BFB43515FC}">
      <dgm:prSet/>
      <dgm:spPr/>
      <dgm:t>
        <a:bodyPr/>
        <a:lstStyle/>
        <a:p>
          <a:endParaRPr lang="en-US"/>
        </a:p>
      </dgm:t>
    </dgm:pt>
    <dgm:pt modelId="{91B2CE8A-2590-45C4-A8FB-35282E63DDFD}">
      <dgm:prSet/>
      <dgm:spPr/>
      <dgm:t>
        <a:bodyPr/>
        <a:lstStyle/>
        <a:p>
          <a:r>
            <a:rPr lang="en-US"/>
            <a:t>Sponsor college and workplace visits for students with free transportation </a:t>
          </a:r>
        </a:p>
      </dgm:t>
    </dgm:pt>
    <dgm:pt modelId="{25475FA5-8912-469F-A871-7F05960F6AF2}" type="parTrans" cxnId="{5A373978-7AE6-40B2-87F5-72AC977BF4AC}">
      <dgm:prSet/>
      <dgm:spPr/>
      <dgm:t>
        <a:bodyPr/>
        <a:lstStyle/>
        <a:p>
          <a:endParaRPr lang="en-US"/>
        </a:p>
      </dgm:t>
    </dgm:pt>
    <dgm:pt modelId="{40D180EA-E86B-4CD2-A689-3F37BB1F45AD}" type="sibTrans" cxnId="{5A373978-7AE6-40B2-87F5-72AC977BF4AC}">
      <dgm:prSet/>
      <dgm:spPr/>
      <dgm:t>
        <a:bodyPr/>
        <a:lstStyle/>
        <a:p>
          <a:endParaRPr lang="en-US"/>
        </a:p>
      </dgm:t>
    </dgm:pt>
    <dgm:pt modelId="{F48285D8-7780-4F30-A023-30EC66AD0478}">
      <dgm:prSet/>
      <dgm:spPr/>
      <dgm:t>
        <a:bodyPr/>
        <a:lstStyle/>
        <a:p>
          <a:r>
            <a:rPr lang="en-US"/>
            <a:t>Increase</a:t>
          </a:r>
        </a:p>
      </dgm:t>
    </dgm:pt>
    <dgm:pt modelId="{9798EA0C-F64C-45EC-B699-340C5AB00504}" type="parTrans" cxnId="{F88ACCA8-AAC2-4D97-B0AB-1B6C7D7E9165}">
      <dgm:prSet/>
      <dgm:spPr/>
      <dgm:t>
        <a:bodyPr/>
        <a:lstStyle/>
        <a:p>
          <a:endParaRPr lang="en-US"/>
        </a:p>
      </dgm:t>
    </dgm:pt>
    <dgm:pt modelId="{C4E053D4-5EE2-4870-8F53-57CA97E7BEBE}" type="sibTrans" cxnId="{F88ACCA8-AAC2-4D97-B0AB-1B6C7D7E9165}">
      <dgm:prSet/>
      <dgm:spPr/>
      <dgm:t>
        <a:bodyPr/>
        <a:lstStyle/>
        <a:p>
          <a:endParaRPr lang="en-US"/>
        </a:p>
      </dgm:t>
    </dgm:pt>
    <dgm:pt modelId="{DBE2B9B2-9824-42F4-9338-D32639612FC0}">
      <dgm:prSet/>
      <dgm:spPr/>
      <dgm:t>
        <a:bodyPr/>
        <a:lstStyle/>
        <a:p>
          <a:r>
            <a:rPr lang="en-US" dirty="0"/>
            <a:t>Increase service-learning options </a:t>
          </a:r>
        </a:p>
      </dgm:t>
    </dgm:pt>
    <dgm:pt modelId="{7A14CDE2-0C91-4824-B27B-4A508C08E9AB}" type="parTrans" cxnId="{CA399030-E6DC-4878-A6E0-191FB305B41D}">
      <dgm:prSet/>
      <dgm:spPr/>
      <dgm:t>
        <a:bodyPr/>
        <a:lstStyle/>
        <a:p>
          <a:endParaRPr lang="en-US"/>
        </a:p>
      </dgm:t>
    </dgm:pt>
    <dgm:pt modelId="{9C769D7E-9786-4E07-A391-1730C2645553}" type="sibTrans" cxnId="{CA399030-E6DC-4878-A6E0-191FB305B41D}">
      <dgm:prSet/>
      <dgm:spPr/>
      <dgm:t>
        <a:bodyPr/>
        <a:lstStyle/>
        <a:p>
          <a:endParaRPr lang="en-US"/>
        </a:p>
      </dgm:t>
    </dgm:pt>
    <dgm:pt modelId="{5DEBF38B-D6A3-45CD-B122-05DFC1F19F4E}">
      <dgm:prSet/>
      <dgm:spPr/>
      <dgm:t>
        <a:bodyPr/>
        <a:lstStyle/>
        <a:p>
          <a:r>
            <a:rPr lang="en-US"/>
            <a:t>Expand</a:t>
          </a:r>
        </a:p>
      </dgm:t>
    </dgm:pt>
    <dgm:pt modelId="{6C2D29CF-C420-44F9-8753-3EC15C1E55F2}" type="parTrans" cxnId="{CD01A098-8B42-49D0-98DB-DE6D50F4062B}">
      <dgm:prSet/>
      <dgm:spPr/>
      <dgm:t>
        <a:bodyPr/>
        <a:lstStyle/>
        <a:p>
          <a:endParaRPr lang="en-US"/>
        </a:p>
      </dgm:t>
    </dgm:pt>
    <dgm:pt modelId="{931D932C-1AC4-4529-B8C4-CDA489BF6F70}" type="sibTrans" cxnId="{CD01A098-8B42-49D0-98DB-DE6D50F4062B}">
      <dgm:prSet/>
      <dgm:spPr/>
      <dgm:t>
        <a:bodyPr/>
        <a:lstStyle/>
        <a:p>
          <a:endParaRPr lang="en-US"/>
        </a:p>
      </dgm:t>
    </dgm:pt>
    <dgm:pt modelId="{90C3D0C0-B9CD-4089-A976-F202E56ED5A3}">
      <dgm:prSet/>
      <dgm:spPr/>
      <dgm:t>
        <a:bodyPr/>
        <a:lstStyle/>
        <a:p>
          <a:r>
            <a:rPr lang="en-US"/>
            <a:t>Expand extracurricular programs to reach more students </a:t>
          </a:r>
        </a:p>
      </dgm:t>
    </dgm:pt>
    <dgm:pt modelId="{55AC0DAC-6C74-4DFF-9D5D-75F1196037FD}" type="parTrans" cxnId="{F4C92E0A-1F21-47A0-A258-0154AC824EDE}">
      <dgm:prSet/>
      <dgm:spPr/>
      <dgm:t>
        <a:bodyPr/>
        <a:lstStyle/>
        <a:p>
          <a:endParaRPr lang="en-US"/>
        </a:p>
      </dgm:t>
    </dgm:pt>
    <dgm:pt modelId="{D5AC58F4-741E-448A-A2B1-86DC460E1B1B}" type="sibTrans" cxnId="{F4C92E0A-1F21-47A0-A258-0154AC824EDE}">
      <dgm:prSet/>
      <dgm:spPr/>
      <dgm:t>
        <a:bodyPr/>
        <a:lstStyle/>
        <a:p>
          <a:endParaRPr lang="en-US"/>
        </a:p>
      </dgm:t>
    </dgm:pt>
    <dgm:pt modelId="{8FE3C8B7-A56F-4645-AB4D-7950D43ED88B}">
      <dgm:prSet/>
      <dgm:spPr/>
      <dgm:t>
        <a:bodyPr/>
        <a:lstStyle/>
        <a:p>
          <a:r>
            <a:rPr lang="en-US"/>
            <a:t>Offer</a:t>
          </a:r>
        </a:p>
      </dgm:t>
    </dgm:pt>
    <dgm:pt modelId="{C23D09D3-00F8-4D0C-B58F-AA7C66630C8E}" type="parTrans" cxnId="{C482CA45-D3AD-4BC1-8209-AE63902B95B2}">
      <dgm:prSet/>
      <dgm:spPr/>
      <dgm:t>
        <a:bodyPr/>
        <a:lstStyle/>
        <a:p>
          <a:endParaRPr lang="en-US"/>
        </a:p>
      </dgm:t>
    </dgm:pt>
    <dgm:pt modelId="{6BB5ACA6-61E8-49EB-A24E-B40473C76DAD}" type="sibTrans" cxnId="{C482CA45-D3AD-4BC1-8209-AE63902B95B2}">
      <dgm:prSet/>
      <dgm:spPr/>
      <dgm:t>
        <a:bodyPr/>
        <a:lstStyle/>
        <a:p>
          <a:endParaRPr lang="en-US"/>
        </a:p>
      </dgm:t>
    </dgm:pt>
    <dgm:pt modelId="{6A48764B-854D-4CEA-BFCB-AE0EA32D8CA2}">
      <dgm:prSet/>
      <dgm:spPr/>
      <dgm:t>
        <a:bodyPr/>
        <a:lstStyle/>
        <a:p>
          <a:r>
            <a:rPr lang="en-US"/>
            <a:t>Offer digital badges for developing essential skills</a:t>
          </a:r>
        </a:p>
      </dgm:t>
    </dgm:pt>
    <dgm:pt modelId="{C0507640-9EB2-4E3F-A106-B6ECE3E6AAB9}" type="parTrans" cxnId="{E6D4814F-A29B-450B-9561-5BB07789D8E7}">
      <dgm:prSet/>
      <dgm:spPr/>
      <dgm:t>
        <a:bodyPr/>
        <a:lstStyle/>
        <a:p>
          <a:endParaRPr lang="en-US"/>
        </a:p>
      </dgm:t>
    </dgm:pt>
    <dgm:pt modelId="{C5619087-09CB-4F46-9C1C-1C1983C580DC}" type="sibTrans" cxnId="{E6D4814F-A29B-450B-9561-5BB07789D8E7}">
      <dgm:prSet/>
      <dgm:spPr/>
      <dgm:t>
        <a:bodyPr/>
        <a:lstStyle/>
        <a:p>
          <a:endParaRPr lang="en-US"/>
        </a:p>
      </dgm:t>
    </dgm:pt>
    <dgm:pt modelId="{6CE5D952-2F10-4222-BBA5-BB72707ACE6C}" type="pres">
      <dgm:prSet presAssocID="{0A968AD4-1BA7-4762-9781-A433C44E0759}" presName="Name0" presStyleCnt="0">
        <dgm:presLayoutVars>
          <dgm:dir/>
          <dgm:animLvl val="lvl"/>
          <dgm:resizeHandles val="exact"/>
        </dgm:presLayoutVars>
      </dgm:prSet>
      <dgm:spPr/>
    </dgm:pt>
    <dgm:pt modelId="{F62FB489-6208-4737-9529-AEAAB69BAEDC}" type="pres">
      <dgm:prSet presAssocID="{8FE3C8B7-A56F-4645-AB4D-7950D43ED88B}" presName="boxAndChildren" presStyleCnt="0"/>
      <dgm:spPr/>
    </dgm:pt>
    <dgm:pt modelId="{06F57602-DF05-4606-AB47-3A7D114F291A}" type="pres">
      <dgm:prSet presAssocID="{8FE3C8B7-A56F-4645-AB4D-7950D43ED88B}" presName="parentTextBox" presStyleLbl="alignNode1" presStyleIdx="0" presStyleCnt="7"/>
      <dgm:spPr/>
    </dgm:pt>
    <dgm:pt modelId="{9B76DF74-4A9E-472C-83C3-A9D2DE0B3E99}" type="pres">
      <dgm:prSet presAssocID="{8FE3C8B7-A56F-4645-AB4D-7950D43ED88B}" presName="descendantBox" presStyleLbl="bgAccFollowNode1" presStyleIdx="0" presStyleCnt="7"/>
      <dgm:spPr/>
    </dgm:pt>
    <dgm:pt modelId="{D472B919-F93E-453A-B05A-B5144DFD68BB}" type="pres">
      <dgm:prSet presAssocID="{931D932C-1AC4-4529-B8C4-CDA489BF6F70}" presName="sp" presStyleCnt="0"/>
      <dgm:spPr/>
    </dgm:pt>
    <dgm:pt modelId="{51849C3C-A950-47B1-810E-D7900305DDB6}" type="pres">
      <dgm:prSet presAssocID="{5DEBF38B-D6A3-45CD-B122-05DFC1F19F4E}" presName="arrowAndChildren" presStyleCnt="0"/>
      <dgm:spPr/>
    </dgm:pt>
    <dgm:pt modelId="{B058ED35-BA36-4193-A897-B5876FB00A8E}" type="pres">
      <dgm:prSet presAssocID="{5DEBF38B-D6A3-45CD-B122-05DFC1F19F4E}" presName="parentTextArrow" presStyleLbl="node1" presStyleIdx="0" presStyleCnt="0"/>
      <dgm:spPr/>
    </dgm:pt>
    <dgm:pt modelId="{EB3AD556-8F7E-4BEF-8F7F-786E0B35321A}" type="pres">
      <dgm:prSet presAssocID="{5DEBF38B-D6A3-45CD-B122-05DFC1F19F4E}" presName="arrow" presStyleLbl="alignNode1" presStyleIdx="1" presStyleCnt="7"/>
      <dgm:spPr/>
    </dgm:pt>
    <dgm:pt modelId="{CD39203C-A1CF-43EE-B50A-A0A559989239}" type="pres">
      <dgm:prSet presAssocID="{5DEBF38B-D6A3-45CD-B122-05DFC1F19F4E}" presName="descendantArrow" presStyleLbl="bgAccFollowNode1" presStyleIdx="1" presStyleCnt="7"/>
      <dgm:spPr/>
    </dgm:pt>
    <dgm:pt modelId="{BE247DBC-40F1-4461-8124-2F44A6800E4E}" type="pres">
      <dgm:prSet presAssocID="{C4E053D4-5EE2-4870-8F53-57CA97E7BEBE}" presName="sp" presStyleCnt="0"/>
      <dgm:spPr/>
    </dgm:pt>
    <dgm:pt modelId="{D3F4485F-56F7-4178-AE86-D5853FE1E614}" type="pres">
      <dgm:prSet presAssocID="{F48285D8-7780-4F30-A023-30EC66AD0478}" presName="arrowAndChildren" presStyleCnt="0"/>
      <dgm:spPr/>
    </dgm:pt>
    <dgm:pt modelId="{36930A7D-ECE5-43F0-9010-C549E6BEDDC3}" type="pres">
      <dgm:prSet presAssocID="{F48285D8-7780-4F30-A023-30EC66AD0478}" presName="parentTextArrow" presStyleLbl="node1" presStyleIdx="0" presStyleCnt="0"/>
      <dgm:spPr/>
    </dgm:pt>
    <dgm:pt modelId="{2407BE10-A415-4933-B0AF-8F807509E0F3}" type="pres">
      <dgm:prSet presAssocID="{F48285D8-7780-4F30-A023-30EC66AD0478}" presName="arrow" presStyleLbl="alignNode1" presStyleIdx="2" presStyleCnt="7"/>
      <dgm:spPr/>
    </dgm:pt>
    <dgm:pt modelId="{7C19C7B1-688F-43A7-AED6-D7F91857BA49}" type="pres">
      <dgm:prSet presAssocID="{F48285D8-7780-4F30-A023-30EC66AD0478}" presName="descendantArrow" presStyleLbl="bgAccFollowNode1" presStyleIdx="2" presStyleCnt="7"/>
      <dgm:spPr/>
    </dgm:pt>
    <dgm:pt modelId="{D094239D-F417-4393-BCAC-BA785C00A5DC}" type="pres">
      <dgm:prSet presAssocID="{1398ED37-9A1E-4178-83FA-8C4D20FCE75F}" presName="sp" presStyleCnt="0"/>
      <dgm:spPr/>
    </dgm:pt>
    <dgm:pt modelId="{C1F3E488-7C8D-4E4F-BE0F-8D10DFBC108A}" type="pres">
      <dgm:prSet presAssocID="{15A7F5BE-F08D-4CFD-8552-1C0B8A39400E}" presName="arrowAndChildren" presStyleCnt="0"/>
      <dgm:spPr/>
    </dgm:pt>
    <dgm:pt modelId="{A8E31FB8-F57C-4C44-AE4A-F3EF1BB57F5A}" type="pres">
      <dgm:prSet presAssocID="{15A7F5BE-F08D-4CFD-8552-1C0B8A39400E}" presName="parentTextArrow" presStyleLbl="node1" presStyleIdx="0" presStyleCnt="0"/>
      <dgm:spPr/>
    </dgm:pt>
    <dgm:pt modelId="{07EB9E02-F4C8-459A-A00D-9A676A08CB2E}" type="pres">
      <dgm:prSet presAssocID="{15A7F5BE-F08D-4CFD-8552-1C0B8A39400E}" presName="arrow" presStyleLbl="alignNode1" presStyleIdx="3" presStyleCnt="7"/>
      <dgm:spPr/>
    </dgm:pt>
    <dgm:pt modelId="{D3703F4E-6BA2-4049-A73C-059B4737D259}" type="pres">
      <dgm:prSet presAssocID="{15A7F5BE-F08D-4CFD-8552-1C0B8A39400E}" presName="descendantArrow" presStyleLbl="bgAccFollowNode1" presStyleIdx="3" presStyleCnt="7"/>
      <dgm:spPr/>
    </dgm:pt>
    <dgm:pt modelId="{FF385564-EA5F-44F7-B080-529A827B071F}" type="pres">
      <dgm:prSet presAssocID="{160D9408-E921-4726-A6BF-88F7A8AC33B0}" presName="sp" presStyleCnt="0"/>
      <dgm:spPr/>
    </dgm:pt>
    <dgm:pt modelId="{3F048B5D-51C9-4B29-81D7-3CF4BF74835F}" type="pres">
      <dgm:prSet presAssocID="{EF53926D-D9EB-4AB4-A59E-4B4AB4D378A8}" presName="arrowAndChildren" presStyleCnt="0"/>
      <dgm:spPr/>
    </dgm:pt>
    <dgm:pt modelId="{38CD629B-D3FD-4F28-8927-986A421F0EF5}" type="pres">
      <dgm:prSet presAssocID="{EF53926D-D9EB-4AB4-A59E-4B4AB4D378A8}" presName="parentTextArrow" presStyleLbl="node1" presStyleIdx="0" presStyleCnt="0"/>
      <dgm:spPr/>
    </dgm:pt>
    <dgm:pt modelId="{A84CE773-3A6E-4D71-B915-E29FA3D6A7B7}" type="pres">
      <dgm:prSet presAssocID="{EF53926D-D9EB-4AB4-A59E-4B4AB4D378A8}" presName="arrow" presStyleLbl="alignNode1" presStyleIdx="4" presStyleCnt="7"/>
      <dgm:spPr/>
    </dgm:pt>
    <dgm:pt modelId="{6B099AD7-49D7-4805-BADA-AA59E5EBF4C2}" type="pres">
      <dgm:prSet presAssocID="{EF53926D-D9EB-4AB4-A59E-4B4AB4D378A8}" presName="descendantArrow" presStyleLbl="bgAccFollowNode1" presStyleIdx="4" presStyleCnt="7"/>
      <dgm:spPr/>
    </dgm:pt>
    <dgm:pt modelId="{A95F4A3F-F13B-4051-B2E2-158B8D76E177}" type="pres">
      <dgm:prSet presAssocID="{4094F90D-7E58-4761-ADCB-E8859255DA32}" presName="sp" presStyleCnt="0"/>
      <dgm:spPr/>
    </dgm:pt>
    <dgm:pt modelId="{EC64FDA9-B02F-4126-9736-CAB1C865DADC}" type="pres">
      <dgm:prSet presAssocID="{0858BAE6-671A-460F-AB23-5588380FD881}" presName="arrowAndChildren" presStyleCnt="0"/>
      <dgm:spPr/>
    </dgm:pt>
    <dgm:pt modelId="{86ED3491-CA0F-4C4D-8625-EC50D73AA32E}" type="pres">
      <dgm:prSet presAssocID="{0858BAE6-671A-460F-AB23-5588380FD881}" presName="parentTextArrow" presStyleLbl="node1" presStyleIdx="0" presStyleCnt="0"/>
      <dgm:spPr/>
    </dgm:pt>
    <dgm:pt modelId="{8872C36B-F383-407C-90A1-7BC2863D301E}" type="pres">
      <dgm:prSet presAssocID="{0858BAE6-671A-460F-AB23-5588380FD881}" presName="arrow" presStyleLbl="alignNode1" presStyleIdx="5" presStyleCnt="7"/>
      <dgm:spPr/>
    </dgm:pt>
    <dgm:pt modelId="{875AC11A-E987-4CDF-A652-4019379C183A}" type="pres">
      <dgm:prSet presAssocID="{0858BAE6-671A-460F-AB23-5588380FD881}" presName="descendantArrow" presStyleLbl="bgAccFollowNode1" presStyleIdx="5" presStyleCnt="7"/>
      <dgm:spPr/>
    </dgm:pt>
    <dgm:pt modelId="{BFC012EA-16C1-4F7D-96E7-08DCCEC234F3}" type="pres">
      <dgm:prSet presAssocID="{FB110DFA-B12B-4106-94E8-FCA214E708A1}" presName="sp" presStyleCnt="0"/>
      <dgm:spPr/>
    </dgm:pt>
    <dgm:pt modelId="{86D6552C-FC0B-49A7-9920-F9A74C62F9DF}" type="pres">
      <dgm:prSet presAssocID="{3C2513C3-0209-4737-8E9B-793D04B89AFF}" presName="arrowAndChildren" presStyleCnt="0"/>
      <dgm:spPr/>
    </dgm:pt>
    <dgm:pt modelId="{E1F53951-43B2-4EA5-8EB4-D9FAAF81D7EE}" type="pres">
      <dgm:prSet presAssocID="{3C2513C3-0209-4737-8E9B-793D04B89AFF}" presName="parentTextArrow" presStyleLbl="node1" presStyleIdx="0" presStyleCnt="0"/>
      <dgm:spPr/>
    </dgm:pt>
    <dgm:pt modelId="{10B1EF8B-065A-4497-B0B7-1A54E785A3D7}" type="pres">
      <dgm:prSet presAssocID="{3C2513C3-0209-4737-8E9B-793D04B89AFF}" presName="arrow" presStyleLbl="alignNode1" presStyleIdx="6" presStyleCnt="7"/>
      <dgm:spPr/>
    </dgm:pt>
    <dgm:pt modelId="{C49E8853-64A3-4B7A-A69A-3B966D6F68D3}" type="pres">
      <dgm:prSet presAssocID="{3C2513C3-0209-4737-8E9B-793D04B89AFF}" presName="descendantArrow" presStyleLbl="bgAccFollowNode1" presStyleIdx="6" presStyleCnt="7"/>
      <dgm:spPr/>
    </dgm:pt>
  </dgm:ptLst>
  <dgm:cxnLst>
    <dgm:cxn modelId="{BADA3603-7912-454F-9516-AC38D28FB77A}" type="presOf" srcId="{DBE2B9B2-9824-42F4-9338-D32639612FC0}" destId="{7C19C7B1-688F-43A7-AED6-D7F91857BA49}" srcOrd="0" destOrd="0" presId="urn:microsoft.com/office/officeart/2016/7/layout/VerticalDownArrowProcess"/>
    <dgm:cxn modelId="{7ED39605-693F-472D-BE36-7F257423AD0A}" type="presOf" srcId="{4434D8B9-4CDB-4045-B379-3068AF96909B}" destId="{875AC11A-E987-4CDF-A652-4019379C183A}" srcOrd="0" destOrd="0" presId="urn:microsoft.com/office/officeart/2016/7/layout/VerticalDownArrowProcess"/>
    <dgm:cxn modelId="{4E616E07-F45E-4FA5-8AE1-1D5E16D2DE92}" srcId="{0858BAE6-671A-460F-AB23-5588380FD881}" destId="{4434D8B9-4CDB-4045-B379-3068AF96909B}" srcOrd="0" destOrd="0" parTransId="{C3EEB46B-8787-49C5-A3C9-087842F33246}" sibTransId="{BF4F1338-F679-4924-91F2-8D5C328E28AE}"/>
    <dgm:cxn modelId="{F4C92E0A-1F21-47A0-A258-0154AC824EDE}" srcId="{5DEBF38B-D6A3-45CD-B122-05DFC1F19F4E}" destId="{90C3D0C0-B9CD-4089-A976-F202E56ED5A3}" srcOrd="0" destOrd="0" parTransId="{55AC0DAC-6C74-4DFF-9D5D-75F1196037FD}" sibTransId="{D5AC58F4-741E-448A-A2B1-86DC460E1B1B}"/>
    <dgm:cxn modelId="{765FF60C-DD54-42E3-9DC5-B38C6F55D4E6}" type="presOf" srcId="{8FE3C8B7-A56F-4645-AB4D-7950D43ED88B}" destId="{06F57602-DF05-4606-AB47-3A7D114F291A}" srcOrd="0" destOrd="0" presId="urn:microsoft.com/office/officeart/2016/7/layout/VerticalDownArrowProcess"/>
    <dgm:cxn modelId="{25B2A80E-5A80-42D4-93CB-61BC5DA53DD5}" type="presOf" srcId="{EF53926D-D9EB-4AB4-A59E-4B4AB4D378A8}" destId="{38CD629B-D3FD-4F28-8927-986A421F0EF5}" srcOrd="0" destOrd="0" presId="urn:microsoft.com/office/officeart/2016/7/layout/VerticalDownArrowProcess"/>
    <dgm:cxn modelId="{0659A01E-9751-48C1-8C73-CE509320621E}" type="presOf" srcId="{0858BAE6-671A-460F-AB23-5588380FD881}" destId="{86ED3491-CA0F-4C4D-8625-EC50D73AA32E}" srcOrd="0" destOrd="0" presId="urn:microsoft.com/office/officeart/2016/7/layout/VerticalDownArrowProcess"/>
    <dgm:cxn modelId="{5E8BED29-92D8-46AF-938F-A7D32B483F09}" type="presOf" srcId="{15A7F5BE-F08D-4CFD-8552-1C0B8A39400E}" destId="{A8E31FB8-F57C-4C44-AE4A-F3EF1BB57F5A}" srcOrd="0" destOrd="0" presId="urn:microsoft.com/office/officeart/2016/7/layout/VerticalDownArrowProcess"/>
    <dgm:cxn modelId="{9528C32D-BB26-403D-B7E3-A47A0E543B8C}" srcId="{0A968AD4-1BA7-4762-9781-A433C44E0759}" destId="{3C2513C3-0209-4737-8E9B-793D04B89AFF}" srcOrd="0" destOrd="0" parTransId="{3619C929-4E7C-4C14-B03D-B4C61166A782}" sibTransId="{FB110DFA-B12B-4106-94E8-FCA214E708A1}"/>
    <dgm:cxn modelId="{CA399030-E6DC-4878-A6E0-191FB305B41D}" srcId="{F48285D8-7780-4F30-A023-30EC66AD0478}" destId="{DBE2B9B2-9824-42F4-9338-D32639612FC0}" srcOrd="0" destOrd="0" parTransId="{7A14CDE2-0C91-4824-B27B-4A508C08E9AB}" sibTransId="{9C769D7E-9786-4E07-A391-1730C2645553}"/>
    <dgm:cxn modelId="{3AB2CD3C-4309-4609-B02A-58F387E79366}" type="presOf" srcId="{15A7F5BE-F08D-4CFD-8552-1C0B8A39400E}" destId="{07EB9E02-F4C8-459A-A00D-9A676A08CB2E}" srcOrd="1" destOrd="0" presId="urn:microsoft.com/office/officeart/2016/7/layout/VerticalDownArrowProcess"/>
    <dgm:cxn modelId="{C482CA45-D3AD-4BC1-8209-AE63902B95B2}" srcId="{0A968AD4-1BA7-4762-9781-A433C44E0759}" destId="{8FE3C8B7-A56F-4645-AB4D-7950D43ED88B}" srcOrd="6" destOrd="0" parTransId="{C23D09D3-00F8-4D0C-B58F-AA7C66630C8E}" sibTransId="{6BB5ACA6-61E8-49EB-A24E-B40473C76DAD}"/>
    <dgm:cxn modelId="{51774D69-430B-4302-B389-1B13A9D30B38}" type="presOf" srcId="{5DEBF38B-D6A3-45CD-B122-05DFC1F19F4E}" destId="{EB3AD556-8F7E-4BEF-8F7F-786E0B35321A}" srcOrd="1" destOrd="0" presId="urn:microsoft.com/office/officeart/2016/7/layout/VerticalDownArrowProcess"/>
    <dgm:cxn modelId="{E6D4814F-A29B-450B-9561-5BB07789D8E7}" srcId="{8FE3C8B7-A56F-4645-AB4D-7950D43ED88B}" destId="{6A48764B-854D-4CEA-BFCB-AE0EA32D8CA2}" srcOrd="0" destOrd="0" parTransId="{C0507640-9EB2-4E3F-A106-B6ECE3E6AAB9}" sibTransId="{C5619087-09CB-4F46-9C1C-1C1983C580DC}"/>
    <dgm:cxn modelId="{2F643B70-5330-4ACA-8181-122568406C35}" srcId="{3C2513C3-0209-4737-8E9B-793D04B89AFF}" destId="{A22E4520-30E2-42F6-9C50-2024A1DC64F0}" srcOrd="0" destOrd="0" parTransId="{B6FB2627-54B0-4764-86A9-8AE441F0A81D}" sibTransId="{BA79DA6E-E037-4722-B3F7-A331A348A775}"/>
    <dgm:cxn modelId="{5A373978-7AE6-40B2-87F5-72AC977BF4AC}" srcId="{15A7F5BE-F08D-4CFD-8552-1C0B8A39400E}" destId="{91B2CE8A-2590-45C4-A8FB-35282E63DDFD}" srcOrd="0" destOrd="0" parTransId="{25475FA5-8912-469F-A871-7F05960F6AF2}" sibTransId="{40D180EA-E86B-4CD2-A689-3F37BB1F45AD}"/>
    <dgm:cxn modelId="{BC2DC258-6DED-4908-A40C-9E0F8EA35D29}" type="presOf" srcId="{F48285D8-7780-4F30-A023-30EC66AD0478}" destId="{36930A7D-ECE5-43F0-9010-C549E6BEDDC3}" srcOrd="0" destOrd="0" presId="urn:microsoft.com/office/officeart/2016/7/layout/VerticalDownArrowProcess"/>
    <dgm:cxn modelId="{579A757E-3C66-46A9-AFA0-88E65B9FD956}" type="presOf" srcId="{A22E4520-30E2-42F6-9C50-2024A1DC64F0}" destId="{C49E8853-64A3-4B7A-A69A-3B966D6F68D3}" srcOrd="0" destOrd="0" presId="urn:microsoft.com/office/officeart/2016/7/layout/VerticalDownArrowProcess"/>
    <dgm:cxn modelId="{10937986-880A-4D7C-8D9F-75FF12597F20}" type="presOf" srcId="{3C2513C3-0209-4737-8E9B-793D04B89AFF}" destId="{E1F53951-43B2-4EA5-8EB4-D9FAAF81D7EE}" srcOrd="0" destOrd="0" presId="urn:microsoft.com/office/officeart/2016/7/layout/VerticalDownArrowProcess"/>
    <dgm:cxn modelId="{C115C896-FA19-486F-82C4-20DAF076CB2B}" type="presOf" srcId="{EF53926D-D9EB-4AB4-A59E-4B4AB4D378A8}" destId="{A84CE773-3A6E-4D71-B915-E29FA3D6A7B7}" srcOrd="1" destOrd="0" presId="urn:microsoft.com/office/officeart/2016/7/layout/VerticalDownArrowProcess"/>
    <dgm:cxn modelId="{CD01A098-8B42-49D0-98DB-DE6D50F4062B}" srcId="{0A968AD4-1BA7-4762-9781-A433C44E0759}" destId="{5DEBF38B-D6A3-45CD-B122-05DFC1F19F4E}" srcOrd="5" destOrd="0" parTransId="{6C2D29CF-C420-44F9-8753-3EC15C1E55F2}" sibTransId="{931D932C-1AC4-4529-B8C4-CDA489BF6F70}"/>
    <dgm:cxn modelId="{9CCD7B99-D773-4D81-93B6-A06BB8DF1C22}" type="presOf" srcId="{F48285D8-7780-4F30-A023-30EC66AD0478}" destId="{2407BE10-A415-4933-B0AF-8F807509E0F3}" srcOrd="1" destOrd="0" presId="urn:microsoft.com/office/officeart/2016/7/layout/VerticalDownArrowProcess"/>
    <dgm:cxn modelId="{F88ACCA8-AAC2-4D97-B0AB-1B6C7D7E9165}" srcId="{0A968AD4-1BA7-4762-9781-A433C44E0759}" destId="{F48285D8-7780-4F30-A023-30EC66AD0478}" srcOrd="4" destOrd="0" parTransId="{9798EA0C-F64C-45EC-B699-340C5AB00504}" sibTransId="{C4E053D4-5EE2-4870-8F53-57CA97E7BEBE}"/>
    <dgm:cxn modelId="{DD3656AC-FA2A-4C04-961E-3B3B8A103F09}" type="presOf" srcId="{90C3D0C0-B9CD-4089-A976-F202E56ED5A3}" destId="{CD39203C-A1CF-43EE-B50A-A0A559989239}" srcOrd="0" destOrd="0" presId="urn:microsoft.com/office/officeart/2016/7/layout/VerticalDownArrowProcess"/>
    <dgm:cxn modelId="{57C390AE-7534-47E0-88A0-51770C1A54EC}" type="presOf" srcId="{3C2513C3-0209-4737-8E9B-793D04B89AFF}" destId="{10B1EF8B-065A-4497-B0B7-1A54E785A3D7}" srcOrd="1" destOrd="0" presId="urn:microsoft.com/office/officeart/2016/7/layout/VerticalDownArrowProcess"/>
    <dgm:cxn modelId="{B2842BC4-A5A1-4EE0-8F07-70BFB43515FC}" srcId="{0A968AD4-1BA7-4762-9781-A433C44E0759}" destId="{15A7F5BE-F08D-4CFD-8552-1C0B8A39400E}" srcOrd="3" destOrd="0" parTransId="{2BE4C9D3-803D-4F51-BB00-73D8A91BEF1A}" sibTransId="{1398ED37-9A1E-4178-83FA-8C4D20FCE75F}"/>
    <dgm:cxn modelId="{6D14D8CB-5C1C-40F7-A6C4-7B39316F1FBB}" srcId="{EF53926D-D9EB-4AB4-A59E-4B4AB4D378A8}" destId="{9D0AF2DF-6188-4311-AAC6-BFE7FD2C0245}" srcOrd="0" destOrd="0" parTransId="{F58C59EB-0C2C-48EA-B473-35B1C96AA45E}" sibTransId="{226C976D-9BF3-498F-81D1-AEA8168FB880}"/>
    <dgm:cxn modelId="{A71931DD-D45D-4D4A-AC6A-CE0EF2F07601}" type="presOf" srcId="{91B2CE8A-2590-45C4-A8FB-35282E63DDFD}" destId="{D3703F4E-6BA2-4049-A73C-059B4737D259}" srcOrd="0" destOrd="0" presId="urn:microsoft.com/office/officeart/2016/7/layout/VerticalDownArrowProcess"/>
    <dgm:cxn modelId="{ED8F8FE1-FD62-46A2-B01D-4656F469CE8B}" type="presOf" srcId="{0A968AD4-1BA7-4762-9781-A433C44E0759}" destId="{6CE5D952-2F10-4222-BBA5-BB72707ACE6C}" srcOrd="0" destOrd="0" presId="urn:microsoft.com/office/officeart/2016/7/layout/VerticalDownArrowProcess"/>
    <dgm:cxn modelId="{6B75B6E6-D3A4-4384-8C1F-6E119CCE69BF}" type="presOf" srcId="{0858BAE6-671A-460F-AB23-5588380FD881}" destId="{8872C36B-F383-407C-90A1-7BC2863D301E}" srcOrd="1" destOrd="0" presId="urn:microsoft.com/office/officeart/2016/7/layout/VerticalDownArrowProcess"/>
    <dgm:cxn modelId="{03010FE8-AAEB-4009-98EB-DDDB66F6E1BB}" type="presOf" srcId="{5DEBF38B-D6A3-45CD-B122-05DFC1F19F4E}" destId="{B058ED35-BA36-4193-A897-B5876FB00A8E}" srcOrd="0" destOrd="0" presId="urn:microsoft.com/office/officeart/2016/7/layout/VerticalDownArrowProcess"/>
    <dgm:cxn modelId="{4F7D62ED-854A-41BF-8525-8A68CF18C9F4}" srcId="{0A968AD4-1BA7-4762-9781-A433C44E0759}" destId="{EF53926D-D9EB-4AB4-A59E-4B4AB4D378A8}" srcOrd="2" destOrd="0" parTransId="{78904773-D800-4619-85F6-9161D32E7D50}" sibTransId="{160D9408-E921-4726-A6BF-88F7A8AC33B0}"/>
    <dgm:cxn modelId="{0570ADF3-A6B3-47A2-ADCA-55C160F54ADF}" type="presOf" srcId="{6A48764B-854D-4CEA-BFCB-AE0EA32D8CA2}" destId="{9B76DF74-4A9E-472C-83C3-A9D2DE0B3E99}" srcOrd="0" destOrd="0" presId="urn:microsoft.com/office/officeart/2016/7/layout/VerticalDownArrowProcess"/>
    <dgm:cxn modelId="{AD5270FC-93DB-494A-96BA-BFC487BA0250}" type="presOf" srcId="{9D0AF2DF-6188-4311-AAC6-BFE7FD2C0245}" destId="{6B099AD7-49D7-4805-BADA-AA59E5EBF4C2}" srcOrd="0" destOrd="0" presId="urn:microsoft.com/office/officeart/2016/7/layout/VerticalDownArrowProcess"/>
    <dgm:cxn modelId="{C7E442FD-B254-44C6-9F4E-1AB732629A9F}" srcId="{0A968AD4-1BA7-4762-9781-A433C44E0759}" destId="{0858BAE6-671A-460F-AB23-5588380FD881}" srcOrd="1" destOrd="0" parTransId="{EB118DAF-81CD-42B4-A902-529AFE5AD815}" sibTransId="{4094F90D-7E58-4761-ADCB-E8859255DA32}"/>
    <dgm:cxn modelId="{E9CCB072-08D6-4679-A8F0-4B0863211B9D}" type="presParOf" srcId="{6CE5D952-2F10-4222-BBA5-BB72707ACE6C}" destId="{F62FB489-6208-4737-9529-AEAAB69BAEDC}" srcOrd="0" destOrd="0" presId="urn:microsoft.com/office/officeart/2016/7/layout/VerticalDownArrowProcess"/>
    <dgm:cxn modelId="{DA42204E-20E8-46D0-90A2-C110673FDA25}" type="presParOf" srcId="{F62FB489-6208-4737-9529-AEAAB69BAEDC}" destId="{06F57602-DF05-4606-AB47-3A7D114F291A}" srcOrd="0" destOrd="0" presId="urn:microsoft.com/office/officeart/2016/7/layout/VerticalDownArrowProcess"/>
    <dgm:cxn modelId="{1FA8E2EE-954B-4503-888D-77F1DE2263F7}" type="presParOf" srcId="{F62FB489-6208-4737-9529-AEAAB69BAEDC}" destId="{9B76DF74-4A9E-472C-83C3-A9D2DE0B3E99}" srcOrd="1" destOrd="0" presId="urn:microsoft.com/office/officeart/2016/7/layout/VerticalDownArrowProcess"/>
    <dgm:cxn modelId="{CA600DB6-B7C4-42EF-93CC-696D1710F6DE}" type="presParOf" srcId="{6CE5D952-2F10-4222-BBA5-BB72707ACE6C}" destId="{D472B919-F93E-453A-B05A-B5144DFD68BB}" srcOrd="1" destOrd="0" presId="urn:microsoft.com/office/officeart/2016/7/layout/VerticalDownArrowProcess"/>
    <dgm:cxn modelId="{3B595E65-388B-4AC3-B596-1AED98E09935}" type="presParOf" srcId="{6CE5D952-2F10-4222-BBA5-BB72707ACE6C}" destId="{51849C3C-A950-47B1-810E-D7900305DDB6}" srcOrd="2" destOrd="0" presId="urn:microsoft.com/office/officeart/2016/7/layout/VerticalDownArrowProcess"/>
    <dgm:cxn modelId="{BCAA91D5-0EFC-45A0-83B7-2C15592E827F}" type="presParOf" srcId="{51849C3C-A950-47B1-810E-D7900305DDB6}" destId="{B058ED35-BA36-4193-A897-B5876FB00A8E}" srcOrd="0" destOrd="0" presId="urn:microsoft.com/office/officeart/2016/7/layout/VerticalDownArrowProcess"/>
    <dgm:cxn modelId="{4F53FFAB-2592-4205-B7BD-C22035169FD6}" type="presParOf" srcId="{51849C3C-A950-47B1-810E-D7900305DDB6}" destId="{EB3AD556-8F7E-4BEF-8F7F-786E0B35321A}" srcOrd="1" destOrd="0" presId="urn:microsoft.com/office/officeart/2016/7/layout/VerticalDownArrowProcess"/>
    <dgm:cxn modelId="{F94BF386-E4A8-4228-AEED-DEB70821963A}" type="presParOf" srcId="{51849C3C-A950-47B1-810E-D7900305DDB6}" destId="{CD39203C-A1CF-43EE-B50A-A0A559989239}" srcOrd="2" destOrd="0" presId="urn:microsoft.com/office/officeart/2016/7/layout/VerticalDownArrowProcess"/>
    <dgm:cxn modelId="{16ED86CB-05DF-47A3-B4AC-45A64340DC73}" type="presParOf" srcId="{6CE5D952-2F10-4222-BBA5-BB72707ACE6C}" destId="{BE247DBC-40F1-4461-8124-2F44A6800E4E}" srcOrd="3" destOrd="0" presId="urn:microsoft.com/office/officeart/2016/7/layout/VerticalDownArrowProcess"/>
    <dgm:cxn modelId="{61FC4C42-4B28-45BB-B2A6-ED3F973718F4}" type="presParOf" srcId="{6CE5D952-2F10-4222-BBA5-BB72707ACE6C}" destId="{D3F4485F-56F7-4178-AE86-D5853FE1E614}" srcOrd="4" destOrd="0" presId="urn:microsoft.com/office/officeart/2016/7/layout/VerticalDownArrowProcess"/>
    <dgm:cxn modelId="{626C3C53-E492-48C8-9967-66D3651CB261}" type="presParOf" srcId="{D3F4485F-56F7-4178-AE86-D5853FE1E614}" destId="{36930A7D-ECE5-43F0-9010-C549E6BEDDC3}" srcOrd="0" destOrd="0" presId="urn:microsoft.com/office/officeart/2016/7/layout/VerticalDownArrowProcess"/>
    <dgm:cxn modelId="{F5A0B398-3BE7-4F4E-B432-F6C53F57417B}" type="presParOf" srcId="{D3F4485F-56F7-4178-AE86-D5853FE1E614}" destId="{2407BE10-A415-4933-B0AF-8F807509E0F3}" srcOrd="1" destOrd="0" presId="urn:microsoft.com/office/officeart/2016/7/layout/VerticalDownArrowProcess"/>
    <dgm:cxn modelId="{B3D86F43-B37C-4015-B5A2-8609AC824FF9}" type="presParOf" srcId="{D3F4485F-56F7-4178-AE86-D5853FE1E614}" destId="{7C19C7B1-688F-43A7-AED6-D7F91857BA49}" srcOrd="2" destOrd="0" presId="urn:microsoft.com/office/officeart/2016/7/layout/VerticalDownArrowProcess"/>
    <dgm:cxn modelId="{D894DD22-6F4C-44BE-846C-2CE3141B5390}" type="presParOf" srcId="{6CE5D952-2F10-4222-BBA5-BB72707ACE6C}" destId="{D094239D-F417-4393-BCAC-BA785C00A5DC}" srcOrd="5" destOrd="0" presId="urn:microsoft.com/office/officeart/2016/7/layout/VerticalDownArrowProcess"/>
    <dgm:cxn modelId="{5608E491-9E09-4F0C-ABAA-99AC3BB56666}" type="presParOf" srcId="{6CE5D952-2F10-4222-BBA5-BB72707ACE6C}" destId="{C1F3E488-7C8D-4E4F-BE0F-8D10DFBC108A}" srcOrd="6" destOrd="0" presId="urn:microsoft.com/office/officeart/2016/7/layout/VerticalDownArrowProcess"/>
    <dgm:cxn modelId="{8D88D1DD-0743-4221-853B-BD7ADF5501F4}" type="presParOf" srcId="{C1F3E488-7C8D-4E4F-BE0F-8D10DFBC108A}" destId="{A8E31FB8-F57C-4C44-AE4A-F3EF1BB57F5A}" srcOrd="0" destOrd="0" presId="urn:microsoft.com/office/officeart/2016/7/layout/VerticalDownArrowProcess"/>
    <dgm:cxn modelId="{911364B5-09DC-428A-A341-38BFEF0389E8}" type="presParOf" srcId="{C1F3E488-7C8D-4E4F-BE0F-8D10DFBC108A}" destId="{07EB9E02-F4C8-459A-A00D-9A676A08CB2E}" srcOrd="1" destOrd="0" presId="urn:microsoft.com/office/officeart/2016/7/layout/VerticalDownArrowProcess"/>
    <dgm:cxn modelId="{3D194C98-7078-47BC-89FE-802E9EDBEAFA}" type="presParOf" srcId="{C1F3E488-7C8D-4E4F-BE0F-8D10DFBC108A}" destId="{D3703F4E-6BA2-4049-A73C-059B4737D259}" srcOrd="2" destOrd="0" presId="urn:microsoft.com/office/officeart/2016/7/layout/VerticalDownArrowProcess"/>
    <dgm:cxn modelId="{88527D1E-2A39-41E6-ABA8-65D4EF25C5EE}" type="presParOf" srcId="{6CE5D952-2F10-4222-BBA5-BB72707ACE6C}" destId="{FF385564-EA5F-44F7-B080-529A827B071F}" srcOrd="7" destOrd="0" presId="urn:microsoft.com/office/officeart/2016/7/layout/VerticalDownArrowProcess"/>
    <dgm:cxn modelId="{D63A5A18-E05C-4329-954A-1282029915B9}" type="presParOf" srcId="{6CE5D952-2F10-4222-BBA5-BB72707ACE6C}" destId="{3F048B5D-51C9-4B29-81D7-3CF4BF74835F}" srcOrd="8" destOrd="0" presId="urn:microsoft.com/office/officeart/2016/7/layout/VerticalDownArrowProcess"/>
    <dgm:cxn modelId="{AEAE8F48-B1E0-4C1F-818F-362AB1F7CEDE}" type="presParOf" srcId="{3F048B5D-51C9-4B29-81D7-3CF4BF74835F}" destId="{38CD629B-D3FD-4F28-8927-986A421F0EF5}" srcOrd="0" destOrd="0" presId="urn:microsoft.com/office/officeart/2016/7/layout/VerticalDownArrowProcess"/>
    <dgm:cxn modelId="{2E853C7C-6988-4A0B-BF54-D690B2B11D58}" type="presParOf" srcId="{3F048B5D-51C9-4B29-81D7-3CF4BF74835F}" destId="{A84CE773-3A6E-4D71-B915-E29FA3D6A7B7}" srcOrd="1" destOrd="0" presId="urn:microsoft.com/office/officeart/2016/7/layout/VerticalDownArrowProcess"/>
    <dgm:cxn modelId="{97D483C5-D1AD-4F98-B7D4-2CA28111CF87}" type="presParOf" srcId="{3F048B5D-51C9-4B29-81D7-3CF4BF74835F}" destId="{6B099AD7-49D7-4805-BADA-AA59E5EBF4C2}" srcOrd="2" destOrd="0" presId="urn:microsoft.com/office/officeart/2016/7/layout/VerticalDownArrowProcess"/>
    <dgm:cxn modelId="{99E28ADF-5E3B-47DD-8077-1668F295977D}" type="presParOf" srcId="{6CE5D952-2F10-4222-BBA5-BB72707ACE6C}" destId="{A95F4A3F-F13B-4051-B2E2-158B8D76E177}" srcOrd="9" destOrd="0" presId="urn:microsoft.com/office/officeart/2016/7/layout/VerticalDownArrowProcess"/>
    <dgm:cxn modelId="{B7D362BC-E2CD-4964-B89B-73538732A81B}" type="presParOf" srcId="{6CE5D952-2F10-4222-BBA5-BB72707ACE6C}" destId="{EC64FDA9-B02F-4126-9736-CAB1C865DADC}" srcOrd="10" destOrd="0" presId="urn:microsoft.com/office/officeart/2016/7/layout/VerticalDownArrowProcess"/>
    <dgm:cxn modelId="{CF50931D-C9C8-4B48-BD2D-E4BBA297051D}" type="presParOf" srcId="{EC64FDA9-B02F-4126-9736-CAB1C865DADC}" destId="{86ED3491-CA0F-4C4D-8625-EC50D73AA32E}" srcOrd="0" destOrd="0" presId="urn:microsoft.com/office/officeart/2016/7/layout/VerticalDownArrowProcess"/>
    <dgm:cxn modelId="{8A234B18-2B9F-4790-8AE5-9C41B41B4FEA}" type="presParOf" srcId="{EC64FDA9-B02F-4126-9736-CAB1C865DADC}" destId="{8872C36B-F383-407C-90A1-7BC2863D301E}" srcOrd="1" destOrd="0" presId="urn:microsoft.com/office/officeart/2016/7/layout/VerticalDownArrowProcess"/>
    <dgm:cxn modelId="{F8CC3DC8-ABD7-43B2-9676-C190B0AFBC30}" type="presParOf" srcId="{EC64FDA9-B02F-4126-9736-CAB1C865DADC}" destId="{875AC11A-E987-4CDF-A652-4019379C183A}" srcOrd="2" destOrd="0" presId="urn:microsoft.com/office/officeart/2016/7/layout/VerticalDownArrowProcess"/>
    <dgm:cxn modelId="{AEBD9A4F-167F-401D-89D2-D7C9575C964F}" type="presParOf" srcId="{6CE5D952-2F10-4222-BBA5-BB72707ACE6C}" destId="{BFC012EA-16C1-4F7D-96E7-08DCCEC234F3}" srcOrd="11" destOrd="0" presId="urn:microsoft.com/office/officeart/2016/7/layout/VerticalDownArrowProcess"/>
    <dgm:cxn modelId="{461B9822-1983-4312-8969-64DFC5BC1BD9}" type="presParOf" srcId="{6CE5D952-2F10-4222-BBA5-BB72707ACE6C}" destId="{86D6552C-FC0B-49A7-9920-F9A74C62F9DF}" srcOrd="12" destOrd="0" presId="urn:microsoft.com/office/officeart/2016/7/layout/VerticalDownArrowProcess"/>
    <dgm:cxn modelId="{333664B8-30AE-429B-BB9F-A4661896052D}" type="presParOf" srcId="{86D6552C-FC0B-49A7-9920-F9A74C62F9DF}" destId="{E1F53951-43B2-4EA5-8EB4-D9FAAF81D7EE}" srcOrd="0" destOrd="0" presId="urn:microsoft.com/office/officeart/2016/7/layout/VerticalDownArrowProcess"/>
    <dgm:cxn modelId="{9F20C249-7AAF-47C0-9845-B49E112E6C01}" type="presParOf" srcId="{86D6552C-FC0B-49A7-9920-F9A74C62F9DF}" destId="{10B1EF8B-065A-4497-B0B7-1A54E785A3D7}" srcOrd="1" destOrd="0" presId="urn:microsoft.com/office/officeart/2016/7/layout/VerticalDownArrowProcess"/>
    <dgm:cxn modelId="{523FB589-62F1-4152-AE2B-0BEBD84F2644}" type="presParOf" srcId="{86D6552C-FC0B-49A7-9920-F9A74C62F9DF}" destId="{C49E8853-64A3-4B7A-A69A-3B966D6F68D3}"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29DC4-A5D0-48D3-BBA6-2BA22FDA076F}">
      <dsp:nvSpPr>
        <dsp:cNvPr id="0" name=""/>
        <dsp:cNvSpPr/>
      </dsp:nvSpPr>
      <dsp:spPr>
        <a:xfrm>
          <a:off x="0" y="642"/>
          <a:ext cx="6832212" cy="15038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FF40A-089B-4398-948A-832A915930CB}">
      <dsp:nvSpPr>
        <dsp:cNvPr id="0" name=""/>
        <dsp:cNvSpPr/>
      </dsp:nvSpPr>
      <dsp:spPr>
        <a:xfrm>
          <a:off x="454916" y="339010"/>
          <a:ext cx="827120" cy="8271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1103C62-1D98-42B6-BDDB-597CF130DE98}">
      <dsp:nvSpPr>
        <dsp:cNvPr id="0" name=""/>
        <dsp:cNvSpPr/>
      </dsp:nvSpPr>
      <dsp:spPr>
        <a:xfrm>
          <a:off x="1736952" y="642"/>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US" sz="2100" kern="1200"/>
            <a:t>Section 1: Contact and Organization Information; Program Priorities  - </a:t>
          </a:r>
          <a:r>
            <a:rPr lang="en-US" sz="2100" b="1" kern="1200"/>
            <a:t>24 points</a:t>
          </a:r>
          <a:endParaRPr lang="en-US" sz="2100" kern="1200"/>
        </a:p>
      </dsp:txBody>
      <dsp:txXfrm>
        <a:off x="1736952" y="642"/>
        <a:ext cx="5095259" cy="1503855"/>
      </dsp:txXfrm>
    </dsp:sp>
    <dsp:sp modelId="{86621CF2-2C1E-4B44-A346-45D7BC942ECE}">
      <dsp:nvSpPr>
        <dsp:cNvPr id="0" name=""/>
        <dsp:cNvSpPr/>
      </dsp:nvSpPr>
      <dsp:spPr>
        <a:xfrm>
          <a:off x="0" y="1880461"/>
          <a:ext cx="6832212" cy="15038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D52F27-8A16-4B81-80ED-040DEC19138D}">
      <dsp:nvSpPr>
        <dsp:cNvPr id="0" name=""/>
        <dsp:cNvSpPr/>
      </dsp:nvSpPr>
      <dsp:spPr>
        <a:xfrm>
          <a:off x="454916" y="2218829"/>
          <a:ext cx="827120" cy="8271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717048F-F7E7-4765-8D92-916C6EC3BDDA}">
      <dsp:nvSpPr>
        <dsp:cNvPr id="0" name=""/>
        <dsp:cNvSpPr/>
      </dsp:nvSpPr>
      <dsp:spPr>
        <a:xfrm>
          <a:off x="1736952" y="1880461"/>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US" sz="2100" kern="1200"/>
            <a:t>Section 2: Program Design, Implementation, Staff, Sustainability and Partnerships - </a:t>
          </a:r>
          <a:r>
            <a:rPr lang="en-US" sz="2100" b="1" kern="1200"/>
            <a:t>60 points</a:t>
          </a:r>
          <a:endParaRPr lang="en-US" sz="2100" kern="1200"/>
        </a:p>
      </dsp:txBody>
      <dsp:txXfrm>
        <a:off x="1736952" y="1880461"/>
        <a:ext cx="5095259" cy="1503855"/>
      </dsp:txXfrm>
    </dsp:sp>
    <dsp:sp modelId="{A0898E52-8E9E-4B47-B17C-88968C8F758C}">
      <dsp:nvSpPr>
        <dsp:cNvPr id="0" name=""/>
        <dsp:cNvSpPr/>
      </dsp:nvSpPr>
      <dsp:spPr>
        <a:xfrm>
          <a:off x="0" y="3760280"/>
          <a:ext cx="6832212" cy="150385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C2E26-AF4A-4D26-8608-89D420E295E6}">
      <dsp:nvSpPr>
        <dsp:cNvPr id="0" name=""/>
        <dsp:cNvSpPr/>
      </dsp:nvSpPr>
      <dsp:spPr>
        <a:xfrm>
          <a:off x="454916" y="4098648"/>
          <a:ext cx="827120" cy="8271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DB43F31-306C-440C-B5C0-A347D365CBBC}">
      <dsp:nvSpPr>
        <dsp:cNvPr id="0" name=""/>
        <dsp:cNvSpPr/>
      </dsp:nvSpPr>
      <dsp:spPr>
        <a:xfrm>
          <a:off x="1736952" y="3760280"/>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US" sz="2100" kern="1200"/>
            <a:t>Section 3: Budget - </a:t>
          </a:r>
          <a:r>
            <a:rPr lang="en-US" sz="2100" b="1" kern="1200"/>
            <a:t>16 points</a:t>
          </a:r>
          <a:endParaRPr lang="en-US" sz="2100" kern="1200"/>
        </a:p>
      </dsp:txBody>
      <dsp:txXfrm>
        <a:off x="1736952" y="3760280"/>
        <a:ext cx="5095259" cy="15038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57602-DF05-4606-AB47-3A7D114F291A}">
      <dsp:nvSpPr>
        <dsp:cNvPr id="0" name=""/>
        <dsp:cNvSpPr/>
      </dsp:nvSpPr>
      <dsp:spPr>
        <a:xfrm>
          <a:off x="0" y="4745339"/>
          <a:ext cx="1708053" cy="519279"/>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Offer</a:t>
          </a:r>
        </a:p>
      </dsp:txBody>
      <dsp:txXfrm>
        <a:off x="0" y="4745339"/>
        <a:ext cx="1708053" cy="519279"/>
      </dsp:txXfrm>
    </dsp:sp>
    <dsp:sp modelId="{9B76DF74-4A9E-472C-83C3-A9D2DE0B3E99}">
      <dsp:nvSpPr>
        <dsp:cNvPr id="0" name=""/>
        <dsp:cNvSpPr/>
      </dsp:nvSpPr>
      <dsp:spPr>
        <a:xfrm>
          <a:off x="1708052" y="4745339"/>
          <a:ext cx="5124159" cy="519279"/>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Offer digital badges for developing essential skills</a:t>
          </a:r>
        </a:p>
      </dsp:txBody>
      <dsp:txXfrm>
        <a:off x="1708052" y="4745339"/>
        <a:ext cx="5124159" cy="519279"/>
      </dsp:txXfrm>
    </dsp:sp>
    <dsp:sp modelId="{EB3AD556-8F7E-4BEF-8F7F-786E0B35321A}">
      <dsp:nvSpPr>
        <dsp:cNvPr id="0" name=""/>
        <dsp:cNvSpPr/>
      </dsp:nvSpPr>
      <dsp:spPr>
        <a:xfrm rot="10800000">
          <a:off x="0" y="3954476"/>
          <a:ext cx="1708053" cy="798652"/>
        </a:xfrm>
        <a:prstGeom prst="upArrowCallout">
          <a:avLst>
            <a:gd name="adj1" fmla="val 5000"/>
            <a:gd name="adj2" fmla="val 10000"/>
            <a:gd name="adj3" fmla="val 15000"/>
            <a:gd name="adj4" fmla="val 64977"/>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Expand</a:t>
          </a:r>
        </a:p>
      </dsp:txBody>
      <dsp:txXfrm rot="-10800000">
        <a:off x="0" y="3954476"/>
        <a:ext cx="1708053" cy="519124"/>
      </dsp:txXfrm>
    </dsp:sp>
    <dsp:sp modelId="{CD39203C-A1CF-43EE-B50A-A0A559989239}">
      <dsp:nvSpPr>
        <dsp:cNvPr id="0" name=""/>
        <dsp:cNvSpPr/>
      </dsp:nvSpPr>
      <dsp:spPr>
        <a:xfrm>
          <a:off x="1708052" y="3954476"/>
          <a:ext cx="5124159" cy="519124"/>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Expand extracurricular programs to reach more students </a:t>
          </a:r>
        </a:p>
      </dsp:txBody>
      <dsp:txXfrm>
        <a:off x="1708052" y="3954476"/>
        <a:ext cx="5124159" cy="519124"/>
      </dsp:txXfrm>
    </dsp:sp>
    <dsp:sp modelId="{2407BE10-A415-4933-B0AF-8F807509E0F3}">
      <dsp:nvSpPr>
        <dsp:cNvPr id="0" name=""/>
        <dsp:cNvSpPr/>
      </dsp:nvSpPr>
      <dsp:spPr>
        <a:xfrm rot="10800000">
          <a:off x="0" y="3163612"/>
          <a:ext cx="1708053" cy="798652"/>
        </a:xfrm>
        <a:prstGeom prst="upArrowCallout">
          <a:avLst>
            <a:gd name="adj1" fmla="val 5000"/>
            <a:gd name="adj2" fmla="val 10000"/>
            <a:gd name="adj3" fmla="val 15000"/>
            <a:gd name="adj4" fmla="val 64977"/>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Increase</a:t>
          </a:r>
        </a:p>
      </dsp:txBody>
      <dsp:txXfrm rot="-10800000">
        <a:off x="0" y="3163612"/>
        <a:ext cx="1708053" cy="519124"/>
      </dsp:txXfrm>
    </dsp:sp>
    <dsp:sp modelId="{7C19C7B1-688F-43A7-AED6-D7F91857BA49}">
      <dsp:nvSpPr>
        <dsp:cNvPr id="0" name=""/>
        <dsp:cNvSpPr/>
      </dsp:nvSpPr>
      <dsp:spPr>
        <a:xfrm>
          <a:off x="1708052" y="3163612"/>
          <a:ext cx="5124159" cy="519124"/>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dirty="0"/>
            <a:t>Increase service-learning options </a:t>
          </a:r>
        </a:p>
      </dsp:txBody>
      <dsp:txXfrm>
        <a:off x="1708052" y="3163612"/>
        <a:ext cx="5124159" cy="519124"/>
      </dsp:txXfrm>
    </dsp:sp>
    <dsp:sp modelId="{07EB9E02-F4C8-459A-A00D-9A676A08CB2E}">
      <dsp:nvSpPr>
        <dsp:cNvPr id="0" name=""/>
        <dsp:cNvSpPr/>
      </dsp:nvSpPr>
      <dsp:spPr>
        <a:xfrm rot="10800000">
          <a:off x="0" y="2372749"/>
          <a:ext cx="1708053" cy="798652"/>
        </a:xfrm>
        <a:prstGeom prst="upArrowCallout">
          <a:avLst>
            <a:gd name="adj1" fmla="val 5000"/>
            <a:gd name="adj2" fmla="val 10000"/>
            <a:gd name="adj3" fmla="val 15000"/>
            <a:gd name="adj4" fmla="val 64977"/>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Sponsor</a:t>
          </a:r>
        </a:p>
      </dsp:txBody>
      <dsp:txXfrm rot="-10800000">
        <a:off x="0" y="2372749"/>
        <a:ext cx="1708053" cy="519124"/>
      </dsp:txXfrm>
    </dsp:sp>
    <dsp:sp modelId="{D3703F4E-6BA2-4049-A73C-059B4737D259}">
      <dsp:nvSpPr>
        <dsp:cNvPr id="0" name=""/>
        <dsp:cNvSpPr/>
      </dsp:nvSpPr>
      <dsp:spPr>
        <a:xfrm>
          <a:off x="1708052" y="2372749"/>
          <a:ext cx="5124159" cy="519124"/>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Sponsor college and workplace visits for students with free transportation </a:t>
          </a:r>
        </a:p>
      </dsp:txBody>
      <dsp:txXfrm>
        <a:off x="1708052" y="2372749"/>
        <a:ext cx="5124159" cy="519124"/>
      </dsp:txXfrm>
    </dsp:sp>
    <dsp:sp modelId="{A84CE773-3A6E-4D71-B915-E29FA3D6A7B7}">
      <dsp:nvSpPr>
        <dsp:cNvPr id="0" name=""/>
        <dsp:cNvSpPr/>
      </dsp:nvSpPr>
      <dsp:spPr>
        <a:xfrm rot="10800000">
          <a:off x="0" y="1581886"/>
          <a:ext cx="1708053" cy="798652"/>
        </a:xfrm>
        <a:prstGeom prst="upArrowCallout">
          <a:avLst>
            <a:gd name="adj1" fmla="val 5000"/>
            <a:gd name="adj2" fmla="val 10000"/>
            <a:gd name="adj3" fmla="val 15000"/>
            <a:gd name="adj4" fmla="val 64977"/>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Expand</a:t>
          </a:r>
        </a:p>
      </dsp:txBody>
      <dsp:txXfrm rot="-10800000">
        <a:off x="0" y="1581886"/>
        <a:ext cx="1708053" cy="519124"/>
      </dsp:txXfrm>
    </dsp:sp>
    <dsp:sp modelId="{6B099AD7-49D7-4805-BADA-AA59E5EBF4C2}">
      <dsp:nvSpPr>
        <dsp:cNvPr id="0" name=""/>
        <dsp:cNvSpPr/>
      </dsp:nvSpPr>
      <dsp:spPr>
        <a:xfrm>
          <a:off x="1708052" y="1581886"/>
          <a:ext cx="5124159" cy="519124"/>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Expand dual enrollment, early college courses and career and technical   programs beyond the school day </a:t>
          </a:r>
        </a:p>
      </dsp:txBody>
      <dsp:txXfrm>
        <a:off x="1708052" y="1581886"/>
        <a:ext cx="5124159" cy="519124"/>
      </dsp:txXfrm>
    </dsp:sp>
    <dsp:sp modelId="{8872C36B-F383-407C-90A1-7BC2863D301E}">
      <dsp:nvSpPr>
        <dsp:cNvPr id="0" name=""/>
        <dsp:cNvSpPr/>
      </dsp:nvSpPr>
      <dsp:spPr>
        <a:xfrm rot="10800000">
          <a:off x="0" y="791022"/>
          <a:ext cx="1708053" cy="798652"/>
        </a:xfrm>
        <a:prstGeom prst="upArrowCallout">
          <a:avLst>
            <a:gd name="adj1" fmla="val 5000"/>
            <a:gd name="adj2" fmla="val 10000"/>
            <a:gd name="adj3" fmla="val 15000"/>
            <a:gd name="adj4" fmla="val 64977"/>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Increase</a:t>
          </a:r>
        </a:p>
      </dsp:txBody>
      <dsp:txXfrm rot="-10800000">
        <a:off x="0" y="791022"/>
        <a:ext cx="1708053" cy="519124"/>
      </dsp:txXfrm>
    </dsp:sp>
    <dsp:sp modelId="{875AC11A-E987-4CDF-A652-4019379C183A}">
      <dsp:nvSpPr>
        <dsp:cNvPr id="0" name=""/>
        <dsp:cNvSpPr/>
      </dsp:nvSpPr>
      <dsp:spPr>
        <a:xfrm>
          <a:off x="1708052" y="791022"/>
          <a:ext cx="5124159" cy="519124"/>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Increase youth apprenticeships and entrepreneurships</a:t>
          </a:r>
        </a:p>
      </dsp:txBody>
      <dsp:txXfrm>
        <a:off x="1708052" y="791022"/>
        <a:ext cx="5124159" cy="519124"/>
      </dsp:txXfrm>
    </dsp:sp>
    <dsp:sp modelId="{10B1EF8B-065A-4497-B0B7-1A54E785A3D7}">
      <dsp:nvSpPr>
        <dsp:cNvPr id="0" name=""/>
        <dsp:cNvSpPr/>
      </dsp:nvSpPr>
      <dsp:spPr>
        <a:xfrm rot="10800000">
          <a:off x="0" y="159"/>
          <a:ext cx="1708053" cy="798652"/>
        </a:xfrm>
        <a:prstGeom prst="upArrowCallout">
          <a:avLst>
            <a:gd name="adj1" fmla="val 5000"/>
            <a:gd name="adj2" fmla="val 10000"/>
            <a:gd name="adj3" fmla="val 15000"/>
            <a:gd name="adj4" fmla="val 64977"/>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1477" tIns="128016" rIns="121477" bIns="128016" numCol="1" spcCol="1270" anchor="ctr" anchorCtr="0">
          <a:noAutofit/>
        </a:bodyPr>
        <a:lstStyle/>
        <a:p>
          <a:pPr marL="0" lvl="0" indent="0" algn="ctr" defTabSz="800100">
            <a:lnSpc>
              <a:spcPct val="90000"/>
            </a:lnSpc>
            <a:spcBef>
              <a:spcPct val="0"/>
            </a:spcBef>
            <a:spcAft>
              <a:spcPct val="35000"/>
            </a:spcAft>
            <a:buNone/>
          </a:pPr>
          <a:r>
            <a:rPr lang="en-US" sz="1800" kern="1200"/>
            <a:t>Grow</a:t>
          </a:r>
        </a:p>
      </dsp:txBody>
      <dsp:txXfrm rot="-10800000">
        <a:off x="0" y="159"/>
        <a:ext cx="1708053" cy="519124"/>
      </dsp:txXfrm>
    </dsp:sp>
    <dsp:sp modelId="{C49E8853-64A3-4B7A-A69A-3B966D6F68D3}">
      <dsp:nvSpPr>
        <dsp:cNvPr id="0" name=""/>
        <dsp:cNvSpPr/>
      </dsp:nvSpPr>
      <dsp:spPr>
        <a:xfrm>
          <a:off x="1708052" y="159"/>
          <a:ext cx="5124159" cy="519124"/>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942" tIns="139700" rIns="103942" bIns="139700" numCol="1" spcCol="1270" anchor="ctr" anchorCtr="0">
          <a:noAutofit/>
        </a:bodyPr>
        <a:lstStyle/>
        <a:p>
          <a:pPr marL="0" lvl="0" indent="0" algn="l" defTabSz="488950">
            <a:lnSpc>
              <a:spcPct val="90000"/>
            </a:lnSpc>
            <a:spcBef>
              <a:spcPct val="0"/>
            </a:spcBef>
            <a:spcAft>
              <a:spcPct val="35000"/>
            </a:spcAft>
            <a:buNone/>
          </a:pPr>
          <a:r>
            <a:rPr lang="en-US" sz="1100" kern="1200"/>
            <a:t>Grow summer youth learn and earn programs and internships</a:t>
          </a:r>
        </a:p>
      </dsp:txBody>
      <dsp:txXfrm>
        <a:off x="1708052" y="159"/>
        <a:ext cx="5124159" cy="51912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891BF259-8F08-464F-98D3-9BF48C87D9AE}" type="datetimeFigureOut">
              <a:rPr lang="en-US" smtClean="0"/>
              <a:t>12/15/2021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567382CF-6673-DE47-85FA-6BE44A89C47D}" type="slidenum">
              <a:rPr lang="en-US" smtClean="0"/>
              <a:t>‹#›</a:t>
            </a:fld>
            <a:endParaRPr lang="en-US"/>
          </a:p>
        </p:txBody>
      </p:sp>
    </p:spTree>
    <p:extLst>
      <p:ext uri="{BB962C8B-B14F-4D97-AF65-F5344CB8AC3E}">
        <p14:creationId xmlns:p14="http://schemas.microsoft.com/office/powerpoint/2010/main" val="3001824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hyperlink" Target="http://bit.ly/EvidenceBasePaper" TargetMode="External"/><Relationship Id="rId2" Type="http://schemas.openxmlformats.org/officeDocument/2006/relationships/hyperlink" Target="https://bit.ly/EvidenceBaseAfterschoolSummer"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afterschool.com/arp-gra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4D11570-06A9-4832-92BC-84006B7EE7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07CD883-7ECC-482D-A476-0C5041D8D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5389" y="487718"/>
            <a:ext cx="3058472" cy="5876154"/>
          </a:xfrm>
          <a:prstGeom prst="rect">
            <a:avLst/>
          </a:prstGeom>
          <a:solidFill>
            <a:srgbClr val="FFFFFE"/>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382463D5-3358-4939-8D22-19466DDC31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59943" y="228600"/>
            <a:ext cx="2851523" cy="6638625"/>
            <a:chOff x="2487613" y="285750"/>
            <a:chExt cx="2428875" cy="5654676"/>
          </a:xfrm>
        </p:grpSpPr>
        <p:sp>
          <p:nvSpPr>
            <p:cNvPr id="20" name="Freeform 11">
              <a:extLst>
                <a:ext uri="{FF2B5EF4-FFF2-40B4-BE49-F238E27FC236}">
                  <a16:creationId xmlns:a16="http://schemas.microsoft.com/office/drawing/2014/main" id="{10590A95-BE73-4D19-B1B7-C0195ED141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1" name="Freeform 12">
              <a:extLst>
                <a:ext uri="{FF2B5EF4-FFF2-40B4-BE49-F238E27FC236}">
                  <a16:creationId xmlns:a16="http://schemas.microsoft.com/office/drawing/2014/main" id="{8122C823-4DE5-40E7-91B1-9DD9995C6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2" name="Freeform 13">
              <a:extLst>
                <a:ext uri="{FF2B5EF4-FFF2-40B4-BE49-F238E27FC236}">
                  <a16:creationId xmlns:a16="http://schemas.microsoft.com/office/drawing/2014/main" id="{331B69FC-0458-4592-99EE-F45A2ED5B4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3" name="Freeform 14">
              <a:extLst>
                <a:ext uri="{FF2B5EF4-FFF2-40B4-BE49-F238E27FC236}">
                  <a16:creationId xmlns:a16="http://schemas.microsoft.com/office/drawing/2014/main" id="{D59F8FFE-B20E-44B0-BD7F-127015DC31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4" name="Freeform 15">
              <a:extLst>
                <a:ext uri="{FF2B5EF4-FFF2-40B4-BE49-F238E27FC236}">
                  <a16:creationId xmlns:a16="http://schemas.microsoft.com/office/drawing/2014/main" id="{D147FCD7-0119-48AF-B977-2CC5F756C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5" name="Freeform 16">
              <a:extLst>
                <a:ext uri="{FF2B5EF4-FFF2-40B4-BE49-F238E27FC236}">
                  <a16:creationId xmlns:a16="http://schemas.microsoft.com/office/drawing/2014/main" id="{D0ABFDEE-EA13-4982-B042-A767A5C8C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6" name="Freeform 17">
              <a:extLst>
                <a:ext uri="{FF2B5EF4-FFF2-40B4-BE49-F238E27FC236}">
                  <a16:creationId xmlns:a16="http://schemas.microsoft.com/office/drawing/2014/main" id="{3315A5BB-A73F-40F8-BAA6-377DD439FB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7" name="Freeform 18">
              <a:extLst>
                <a:ext uri="{FF2B5EF4-FFF2-40B4-BE49-F238E27FC236}">
                  <a16:creationId xmlns:a16="http://schemas.microsoft.com/office/drawing/2014/main" id="{BB8F7156-FCAF-41B6-9914-AAE552AF2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8" name="Freeform 19">
              <a:extLst>
                <a:ext uri="{FF2B5EF4-FFF2-40B4-BE49-F238E27FC236}">
                  <a16:creationId xmlns:a16="http://schemas.microsoft.com/office/drawing/2014/main" id="{A8968AEF-B045-4ACB-B811-6607DFA15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9" name="Freeform 20">
              <a:extLst>
                <a:ext uri="{FF2B5EF4-FFF2-40B4-BE49-F238E27FC236}">
                  <a16:creationId xmlns:a16="http://schemas.microsoft.com/office/drawing/2014/main" id="{DA0EE5ED-2B09-4685-AF5D-4D122AA635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0" name="Freeform 21">
              <a:extLst>
                <a:ext uri="{FF2B5EF4-FFF2-40B4-BE49-F238E27FC236}">
                  <a16:creationId xmlns:a16="http://schemas.microsoft.com/office/drawing/2014/main" id="{4CF89F2F-9E8E-424A-BB4E-2CA7CE6C30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1" name="Freeform 22">
              <a:extLst>
                <a:ext uri="{FF2B5EF4-FFF2-40B4-BE49-F238E27FC236}">
                  <a16:creationId xmlns:a16="http://schemas.microsoft.com/office/drawing/2014/main" id="{CE351228-EB8C-4BEF-8A1B-0A3247A7D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3" name="Group 32">
            <a:extLst>
              <a:ext uri="{FF2B5EF4-FFF2-40B4-BE49-F238E27FC236}">
                <a16:creationId xmlns:a16="http://schemas.microsoft.com/office/drawing/2014/main" id="{DD97A104-F68F-49A9-BFB2-0151EC9034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87158" y="-786"/>
            <a:ext cx="2356675" cy="6854040"/>
            <a:chOff x="6627813" y="194833"/>
            <a:chExt cx="1952625" cy="5678918"/>
          </a:xfrm>
        </p:grpSpPr>
        <p:sp>
          <p:nvSpPr>
            <p:cNvPr id="34" name="Freeform 27">
              <a:extLst>
                <a:ext uri="{FF2B5EF4-FFF2-40B4-BE49-F238E27FC236}">
                  <a16:creationId xmlns:a16="http://schemas.microsoft.com/office/drawing/2014/main" id="{471EB9E1-5E66-4039-99C9-D81F3C2A7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5" name="Freeform 28">
              <a:extLst>
                <a:ext uri="{FF2B5EF4-FFF2-40B4-BE49-F238E27FC236}">
                  <a16:creationId xmlns:a16="http://schemas.microsoft.com/office/drawing/2014/main" id="{1980CD5D-B674-498C-AB20-6A34C3C4B4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6" name="Freeform 29">
              <a:extLst>
                <a:ext uri="{FF2B5EF4-FFF2-40B4-BE49-F238E27FC236}">
                  <a16:creationId xmlns:a16="http://schemas.microsoft.com/office/drawing/2014/main" id="{B33EBFD9-275B-4F6D-879C-1B0898C102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7" name="Freeform 30">
              <a:extLst>
                <a:ext uri="{FF2B5EF4-FFF2-40B4-BE49-F238E27FC236}">
                  <a16:creationId xmlns:a16="http://schemas.microsoft.com/office/drawing/2014/main" id="{FD1A434B-B324-450C-A81D-3537CCB152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8" name="Freeform 31">
              <a:extLst>
                <a:ext uri="{FF2B5EF4-FFF2-40B4-BE49-F238E27FC236}">
                  <a16:creationId xmlns:a16="http://schemas.microsoft.com/office/drawing/2014/main" id="{808A1A57-F7F3-4AE6-A160-7901294F7C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9" name="Freeform 32">
              <a:extLst>
                <a:ext uri="{FF2B5EF4-FFF2-40B4-BE49-F238E27FC236}">
                  <a16:creationId xmlns:a16="http://schemas.microsoft.com/office/drawing/2014/main" id="{D7F19F77-4695-4BED-8852-99A34D05D5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0" name="Freeform 33">
              <a:extLst>
                <a:ext uri="{FF2B5EF4-FFF2-40B4-BE49-F238E27FC236}">
                  <a16:creationId xmlns:a16="http://schemas.microsoft.com/office/drawing/2014/main" id="{EFCCE7B2-0F43-480B-A0FE-F53991AB4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1" name="Freeform 34">
              <a:extLst>
                <a:ext uri="{FF2B5EF4-FFF2-40B4-BE49-F238E27FC236}">
                  <a16:creationId xmlns:a16="http://schemas.microsoft.com/office/drawing/2014/main" id="{F5EF6C83-F399-4E56-A6FD-515882C360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2" name="Freeform 35">
              <a:extLst>
                <a:ext uri="{FF2B5EF4-FFF2-40B4-BE49-F238E27FC236}">
                  <a16:creationId xmlns:a16="http://schemas.microsoft.com/office/drawing/2014/main" id="{56BE3366-FE30-4964-9E12-DBD2F62FB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3" name="Freeform 36">
              <a:extLst>
                <a:ext uri="{FF2B5EF4-FFF2-40B4-BE49-F238E27FC236}">
                  <a16:creationId xmlns:a16="http://schemas.microsoft.com/office/drawing/2014/main" id="{9F42004C-867C-44E8-B1E7-6FFD13F1A4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4" name="Freeform 37">
              <a:extLst>
                <a:ext uri="{FF2B5EF4-FFF2-40B4-BE49-F238E27FC236}">
                  <a16:creationId xmlns:a16="http://schemas.microsoft.com/office/drawing/2014/main" id="{F819037C-381F-451C-A563-9358DB470B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5" name="Freeform 38">
              <a:extLst>
                <a:ext uri="{FF2B5EF4-FFF2-40B4-BE49-F238E27FC236}">
                  <a16:creationId xmlns:a16="http://schemas.microsoft.com/office/drawing/2014/main" id="{E4A95BE9-4A51-4154-ACA3-20986845A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 name="TextBox 9">
            <a:extLst>
              <a:ext uri="{FF2B5EF4-FFF2-40B4-BE49-F238E27FC236}">
                <a16:creationId xmlns:a16="http://schemas.microsoft.com/office/drawing/2014/main" id="{85E7329D-8710-4560-A78F-CF41F9AA0047}"/>
              </a:ext>
            </a:extLst>
          </p:cNvPr>
          <p:cNvSpPr txBox="1"/>
          <p:nvPr/>
        </p:nvSpPr>
        <p:spPr>
          <a:xfrm>
            <a:off x="6297181" y="935646"/>
            <a:ext cx="5319192" cy="3841735"/>
          </a:xfrm>
          <a:prstGeom prst="rect">
            <a:avLst/>
          </a:prstGeom>
        </p:spPr>
        <p:txBody>
          <a:bodyPr vert="horz" lIns="91440" tIns="45720" rIns="91440" bIns="45720" rtlCol="0" anchor="b">
            <a:normAutofit/>
          </a:bodyPr>
          <a:lstStyle/>
          <a:p>
            <a:pPr>
              <a:spcBef>
                <a:spcPct val="0"/>
              </a:spcBef>
              <a:spcAft>
                <a:spcPts val="600"/>
              </a:spcAft>
            </a:pPr>
            <a:r>
              <a:rPr lang="en-US" sz="5000" b="1">
                <a:solidFill>
                  <a:schemeClr val="tx1">
                    <a:lumMod val="85000"/>
                    <a:lumOff val="15000"/>
                  </a:schemeClr>
                </a:solidFill>
                <a:latin typeface="+mj-lt"/>
                <a:ea typeface="+mj-ea"/>
                <a:cs typeface="+mj-cs"/>
              </a:rPr>
              <a:t>Providing Opportunities for Lifelong Learners </a:t>
            </a:r>
          </a:p>
          <a:p>
            <a:pPr>
              <a:spcBef>
                <a:spcPct val="0"/>
              </a:spcBef>
              <a:spcAft>
                <a:spcPts val="600"/>
              </a:spcAft>
            </a:pPr>
            <a:r>
              <a:rPr lang="en-US" sz="5000" b="1">
                <a:solidFill>
                  <a:schemeClr val="tx1">
                    <a:lumMod val="85000"/>
                    <a:lumOff val="15000"/>
                  </a:schemeClr>
                </a:solidFill>
                <a:latin typeface="+mj-lt"/>
                <a:ea typeface="+mj-ea"/>
                <a:cs typeface="+mj-cs"/>
              </a:rPr>
              <a:t>Grants Program </a:t>
            </a:r>
          </a:p>
        </p:txBody>
      </p:sp>
      <p:sp>
        <p:nvSpPr>
          <p:cNvPr id="8" name="TextBox 7">
            <a:extLst>
              <a:ext uri="{FF2B5EF4-FFF2-40B4-BE49-F238E27FC236}">
                <a16:creationId xmlns:a16="http://schemas.microsoft.com/office/drawing/2014/main" id="{F706B85D-5E84-4657-95A6-099314E99146}"/>
              </a:ext>
            </a:extLst>
          </p:cNvPr>
          <p:cNvSpPr txBox="1"/>
          <p:nvPr/>
        </p:nvSpPr>
        <p:spPr>
          <a:xfrm>
            <a:off x="6297181" y="4777379"/>
            <a:ext cx="5319192" cy="1126283"/>
          </a:xfrm>
          <a:prstGeom prst="rect">
            <a:avLst/>
          </a:prstGeom>
        </p:spPr>
        <p:txBody>
          <a:bodyPr vert="horz" lIns="91440" tIns="45720" rIns="91440" bIns="45720" rtlCol="0" anchor="t">
            <a:normAutofit lnSpcReduction="10000"/>
          </a:bodyPr>
          <a:lstStyle/>
          <a:p>
            <a:pPr>
              <a:spcBef>
                <a:spcPts val="1000"/>
              </a:spcBef>
              <a:buClr>
                <a:schemeClr val="accent1"/>
              </a:buClr>
            </a:pPr>
            <a:r>
              <a:rPr lang="en-US" sz="3600" dirty="0">
                <a:solidFill>
                  <a:schemeClr val="tx1">
                    <a:lumMod val="65000"/>
                    <a:lumOff val="35000"/>
                  </a:schemeClr>
                </a:solidFill>
              </a:rPr>
              <a:t>Informational Webinar</a:t>
            </a:r>
            <a:endParaRPr lang="en-US" sz="3600" b="1" dirty="0">
              <a:solidFill>
                <a:schemeClr val="tx1">
                  <a:lumMod val="65000"/>
                  <a:lumOff val="35000"/>
                </a:schemeClr>
              </a:solidFill>
            </a:endParaRPr>
          </a:p>
          <a:p>
            <a:pPr>
              <a:spcBef>
                <a:spcPts val="1000"/>
              </a:spcBef>
              <a:buClr>
                <a:schemeClr val="accent1"/>
              </a:buClr>
            </a:pPr>
            <a:r>
              <a:rPr lang="en-US" sz="2400" dirty="0">
                <a:solidFill>
                  <a:schemeClr val="tx1">
                    <a:lumMod val="65000"/>
                    <a:lumOff val="35000"/>
                  </a:schemeClr>
                </a:solidFill>
              </a:rPr>
              <a:t>December 15, 2021</a:t>
            </a:r>
          </a:p>
          <a:p>
            <a:pPr>
              <a:spcBef>
                <a:spcPts val="1000"/>
              </a:spcBef>
              <a:buClr>
                <a:schemeClr val="accent1"/>
              </a:buClr>
            </a:pPr>
            <a:endParaRPr lang="en-US" dirty="0">
              <a:solidFill>
                <a:schemeClr val="tx1">
                  <a:lumMod val="65000"/>
                  <a:lumOff val="35000"/>
                </a:schemeClr>
              </a:solidFill>
            </a:endParaRPr>
          </a:p>
        </p:txBody>
      </p:sp>
      <p:pic>
        <p:nvPicPr>
          <p:cNvPr id="5" name="Picture 4" descr="https://lh3.googleusercontent.com/rsvltkspRuKbXnKUe_SLVLtyOaK7dk1zOHvl9TsDvdG7XSxLhtzkxgxql_L2tN_19oj7KxuJl7YUEc-ZQsMbuju1dm7z8-NpSQM3HyJXT2nERqscJGtdnVXzpem7v7w6XA6lBj72">
            <a:extLst>
              <a:ext uri="{FF2B5EF4-FFF2-40B4-BE49-F238E27FC236}">
                <a16:creationId xmlns:a16="http://schemas.microsoft.com/office/drawing/2014/main" id="{A3683E61-60C3-B141-93FC-5A5C13F77AAB}"/>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648840" y="676246"/>
            <a:ext cx="2857841" cy="1064187"/>
          </a:xfrm>
          <a:prstGeom prst="rect">
            <a:avLst/>
          </a:prstGeom>
          <a:noFill/>
        </p:spPr>
      </p:pic>
      <p:pic>
        <p:nvPicPr>
          <p:cNvPr id="4" name="Picture 3" descr="SCDE website logo">
            <a:extLst>
              <a:ext uri="{FF2B5EF4-FFF2-40B4-BE49-F238E27FC236}">
                <a16:creationId xmlns:a16="http://schemas.microsoft.com/office/drawing/2014/main" id="{FA07034C-D26E-E544-9FEB-C288BDC0BEE9}"/>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724752" y="2621523"/>
            <a:ext cx="2411508" cy="645078"/>
          </a:xfrm>
          <a:prstGeom prst="rect">
            <a:avLst/>
          </a:prstGeom>
          <a:noFill/>
        </p:spPr>
      </p:pic>
      <p:pic>
        <p:nvPicPr>
          <p:cNvPr id="6" name="Picture 5" descr="Text&#10;&#10;Description automatically generated">
            <a:extLst>
              <a:ext uri="{FF2B5EF4-FFF2-40B4-BE49-F238E27FC236}">
                <a16:creationId xmlns:a16="http://schemas.microsoft.com/office/drawing/2014/main" id="{6330943C-1AA1-7240-90C2-3244DFA3FD1F}"/>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922681" y="4598565"/>
            <a:ext cx="2411508" cy="848493"/>
          </a:xfrm>
          <a:prstGeom prst="rect">
            <a:avLst/>
          </a:prstGeom>
          <a:noFill/>
        </p:spPr>
      </p:pic>
      <p:sp>
        <p:nvSpPr>
          <p:cNvPr id="47" name="Rectangle 46">
            <a:extLst>
              <a:ext uri="{FF2B5EF4-FFF2-40B4-BE49-F238E27FC236}">
                <a16:creationId xmlns:a16="http://schemas.microsoft.com/office/drawing/2014/main" id="{43BD4FDD-BDBE-41DB-B9C3-F2744BA98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9" name="Freeform 33">
            <a:extLst>
              <a:ext uri="{FF2B5EF4-FFF2-40B4-BE49-F238E27FC236}">
                <a16:creationId xmlns:a16="http://schemas.microsoft.com/office/drawing/2014/main" id="{7579FEA8-4CFB-4DF5-9C83-DAB3C9BEB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59934"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1340482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99312D-70EB-4C9E-80C7-0200825009FC}"/>
              </a:ext>
            </a:extLst>
          </p:cNvPr>
          <p:cNvSpPr>
            <a:spLocks noGrp="1"/>
          </p:cNvSpPr>
          <p:nvPr>
            <p:ph type="title"/>
          </p:nvPr>
        </p:nvSpPr>
        <p:spPr>
          <a:xfrm>
            <a:off x="1477210" y="1625600"/>
            <a:ext cx="9887918" cy="2977397"/>
          </a:xfrm>
        </p:spPr>
        <p:txBody>
          <a:bodyPr>
            <a:normAutofit/>
          </a:bodyPr>
          <a:lstStyle/>
          <a:p>
            <a:pPr algn="ctr"/>
            <a:r>
              <a:rPr lang="en-US" sz="3600" b="1" dirty="0">
                <a:solidFill>
                  <a:schemeClr val="accent1"/>
                </a:solidFill>
                <a:latin typeface="Calibri Light" panose="020F0302020204030204" pitchFamily="34" charset="0"/>
                <a:cs typeface="Calibri Light" panose="020F0302020204030204" pitchFamily="34" charset="0"/>
              </a:rPr>
              <a:t>Michelle </a:t>
            </a:r>
            <a:r>
              <a:rPr lang="en-US" sz="3600" b="1" dirty="0" err="1">
                <a:solidFill>
                  <a:schemeClr val="accent1"/>
                </a:solidFill>
                <a:latin typeface="Calibri Light" panose="020F0302020204030204" pitchFamily="34" charset="0"/>
                <a:cs typeface="Calibri Light" panose="020F0302020204030204" pitchFamily="34" charset="0"/>
              </a:rPr>
              <a:t>Nimmons</a:t>
            </a:r>
            <a:br>
              <a:rPr lang="en-US" sz="3600" b="1" dirty="0">
                <a:solidFill>
                  <a:schemeClr val="accent1"/>
                </a:solidFill>
                <a:latin typeface="Calibri Light" panose="020F0302020204030204" pitchFamily="34" charset="0"/>
                <a:cs typeface="Calibri Light" panose="020F0302020204030204" pitchFamily="34" charset="0"/>
              </a:rPr>
            </a:br>
            <a:r>
              <a:rPr lang="en-US" sz="3600" dirty="0">
                <a:solidFill>
                  <a:schemeClr val="accent1"/>
                </a:solidFill>
                <a:latin typeface="Calibri Light" panose="020F0302020204030204" pitchFamily="34" charset="0"/>
                <a:cs typeface="Calibri Light" panose="020F0302020204030204" pitchFamily="34" charset="0"/>
              </a:rPr>
              <a:t>Director of Grants and Contracts</a:t>
            </a:r>
            <a:br>
              <a:rPr lang="en-US" sz="3600" b="1" dirty="0">
                <a:solidFill>
                  <a:schemeClr val="accent1"/>
                </a:solidFill>
                <a:latin typeface="Calibri Light" panose="020F0302020204030204" pitchFamily="34" charset="0"/>
                <a:cs typeface="Calibri Light" panose="020F0302020204030204" pitchFamily="34" charset="0"/>
              </a:rPr>
            </a:br>
            <a:r>
              <a:rPr lang="en-US" sz="4000" b="1" dirty="0">
                <a:solidFill>
                  <a:schemeClr val="accent1"/>
                </a:solidFill>
                <a:latin typeface="Calibri Light" panose="020F0302020204030204" pitchFamily="34" charset="0"/>
                <a:cs typeface="Calibri Light" panose="020F0302020204030204" pitchFamily="34" charset="0"/>
              </a:rPr>
              <a:t>SC Afterschool Alliance</a:t>
            </a:r>
          </a:p>
        </p:txBody>
      </p:sp>
      <p:sp>
        <p:nvSpPr>
          <p:cNvPr id="5" name="Text Placeholder 4">
            <a:extLst>
              <a:ext uri="{FF2B5EF4-FFF2-40B4-BE49-F238E27FC236}">
                <a16:creationId xmlns:a16="http://schemas.microsoft.com/office/drawing/2014/main" id="{6A22CEF8-59AE-4C4A-B9E0-AB5CD133AC8C}"/>
              </a:ext>
            </a:extLst>
          </p:cNvPr>
          <p:cNvSpPr>
            <a:spLocks noGrp="1"/>
          </p:cNvSpPr>
          <p:nvPr>
            <p:ph type="body" idx="1"/>
          </p:nvPr>
        </p:nvSpPr>
        <p:spPr>
          <a:xfrm>
            <a:off x="2377053" y="4354046"/>
            <a:ext cx="8915399" cy="1555864"/>
          </a:xfrm>
        </p:spPr>
        <p:txBody>
          <a:bodyPr>
            <a:normAutofit/>
          </a:bodyPr>
          <a:lstStyle/>
          <a:p>
            <a:pPr algn="ctr"/>
            <a:r>
              <a:rPr lang="en-US" sz="3200" dirty="0"/>
              <a:t>Review of Grant Application</a:t>
            </a:r>
          </a:p>
        </p:txBody>
      </p:sp>
      <p:cxnSp>
        <p:nvCxnSpPr>
          <p:cNvPr id="7" name="Straight Connector 6">
            <a:extLst>
              <a:ext uri="{FF2B5EF4-FFF2-40B4-BE49-F238E27FC236}">
                <a16:creationId xmlns:a16="http://schemas.microsoft.com/office/drawing/2014/main" id="{4DF10D74-925D-4D04-B3B3-145CF6F5BAB2}"/>
              </a:ext>
            </a:extLst>
          </p:cNvPr>
          <p:cNvCxnSpPr/>
          <p:nvPr/>
        </p:nvCxnSpPr>
        <p:spPr>
          <a:xfrm>
            <a:off x="1890794" y="4354046"/>
            <a:ext cx="9887918"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7027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FAB1-F1B8-EC46-80FC-50CED8A41A9D}"/>
              </a:ext>
            </a:extLst>
          </p:cNvPr>
          <p:cNvSpPr>
            <a:spLocks noGrp="1"/>
          </p:cNvSpPr>
          <p:nvPr>
            <p:ph type="title"/>
          </p:nvPr>
        </p:nvSpPr>
        <p:spPr/>
        <p:txBody>
          <a:bodyPr/>
          <a:lstStyle/>
          <a:p>
            <a:r>
              <a:rPr lang="en-US" b="1" dirty="0"/>
              <a:t>Supported program components</a:t>
            </a:r>
          </a:p>
        </p:txBody>
      </p:sp>
      <p:sp>
        <p:nvSpPr>
          <p:cNvPr id="3" name="Content Placeholder 2">
            <a:extLst>
              <a:ext uri="{FF2B5EF4-FFF2-40B4-BE49-F238E27FC236}">
                <a16:creationId xmlns:a16="http://schemas.microsoft.com/office/drawing/2014/main" id="{B667C54F-F9D3-AE4A-B4AF-7333B22DEB0B}"/>
              </a:ext>
            </a:extLst>
          </p:cNvPr>
          <p:cNvSpPr>
            <a:spLocks noGrp="1"/>
          </p:cNvSpPr>
          <p:nvPr>
            <p:ph idx="1"/>
          </p:nvPr>
        </p:nvSpPr>
        <p:spPr>
          <a:xfrm>
            <a:off x="2589212" y="1468581"/>
            <a:ext cx="8915400" cy="5082343"/>
          </a:xfrm>
        </p:spPr>
        <p:txBody>
          <a:bodyPr>
            <a:normAutofit/>
          </a:bodyPr>
          <a:lstStyle/>
          <a:p>
            <a:r>
              <a:rPr lang="en-US" dirty="0"/>
              <a:t>Learning Acceleration (Required)</a:t>
            </a:r>
          </a:p>
          <a:p>
            <a:pPr marL="0" indent="0">
              <a:buNone/>
            </a:pPr>
            <a:r>
              <a:rPr lang="en-US" sz="1500" dirty="0">
                <a:latin typeface="Arial" panose="020B0604020202020204" pitchFamily="34" charset="0"/>
                <a:cs typeface="Arial" panose="020B0604020202020204" pitchFamily="34" charset="0"/>
              </a:rPr>
              <a:t>	*Strategically prepares students for success in the present— this week, on this content </a:t>
            </a:r>
          </a:p>
          <a:p>
            <a:pPr marL="0" indent="0">
              <a:buNone/>
            </a:pPr>
            <a:r>
              <a:rPr lang="en-US" sz="1200" dirty="0">
                <a:latin typeface="Arial" panose="020B0604020202020204" pitchFamily="34" charset="0"/>
                <a:cs typeface="Arial" panose="020B0604020202020204" pitchFamily="34" charset="0"/>
              </a:rPr>
              <a:t>	*Addresses past concepts and skills in context of future learning </a:t>
            </a:r>
          </a:p>
          <a:p>
            <a:pPr marL="0" indent="0">
              <a:buNone/>
            </a:pPr>
            <a:r>
              <a:rPr lang="en-US" sz="1200" dirty="0">
                <a:latin typeface="Arial" panose="020B0604020202020204" pitchFamily="34" charset="0"/>
                <a:cs typeface="Arial" panose="020B0604020202020204" pitchFamily="34" charset="0"/>
              </a:rPr>
              <a:t>	*Jump-starts underperforming students into learning new concepts before their classmates even begin </a:t>
            </a:r>
          </a:p>
          <a:p>
            <a:pPr marL="0" indent="0">
              <a:buNone/>
            </a:pPr>
            <a:r>
              <a:rPr lang="en-US" sz="1200" dirty="0">
                <a:latin typeface="Arial" panose="020B0604020202020204" pitchFamily="34" charset="0"/>
                <a:cs typeface="Arial" panose="020B0604020202020204" pitchFamily="34" charset="0"/>
              </a:rPr>
              <a:t>	*Creates opportunities for struggling students to learn alongside their more successful peers </a:t>
            </a:r>
          </a:p>
          <a:p>
            <a:pPr marL="0" indent="0">
              <a:buNone/>
            </a:pPr>
            <a:r>
              <a:rPr lang="en-US" sz="1200" dirty="0">
                <a:latin typeface="Arial" panose="020B0604020202020204" pitchFamily="34" charset="0"/>
                <a:cs typeface="Arial" panose="020B0604020202020204" pitchFamily="34" charset="0"/>
              </a:rPr>
              <a:t>	*Establishes and maintains strong and intentional links to the school day </a:t>
            </a:r>
            <a:endParaRPr lang="en-US" sz="1200" dirty="0"/>
          </a:p>
          <a:p>
            <a:r>
              <a:rPr lang="en-US" dirty="0"/>
              <a:t>Well-being and Connectedness</a:t>
            </a:r>
          </a:p>
          <a:p>
            <a:pPr marL="0" indent="0">
              <a:buNone/>
            </a:pPr>
            <a:r>
              <a:rPr lang="en-US" dirty="0"/>
              <a:t>	</a:t>
            </a:r>
            <a:r>
              <a:rPr lang="en-US"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improved relationships with peers, family and school</a:t>
            </a:r>
          </a:p>
          <a:p>
            <a:pPr marL="0" indent="0">
              <a:buNone/>
            </a:pPr>
            <a:r>
              <a:rPr lang="en-US" sz="1200" dirty="0">
                <a:latin typeface="Arial" panose="020B0604020202020204" pitchFamily="34" charset="0"/>
                <a:cs typeface="Arial" panose="020B0604020202020204" pitchFamily="34" charset="0"/>
              </a:rPr>
              <a:t>	* Social –Emotional Learning</a:t>
            </a:r>
          </a:p>
          <a:p>
            <a:r>
              <a:rPr lang="en-US" dirty="0"/>
              <a:t>Enrichment Activities</a:t>
            </a:r>
          </a:p>
          <a:p>
            <a:pPr marL="0" indent="0">
              <a:buNone/>
            </a:pPr>
            <a:r>
              <a:rPr lang="en-US" dirty="0"/>
              <a:t>	</a:t>
            </a:r>
            <a:r>
              <a:rPr lang="en-US" sz="1100" dirty="0"/>
              <a:t>*</a:t>
            </a:r>
            <a:r>
              <a:rPr lang="en-US" sz="1200" dirty="0">
                <a:latin typeface="Arial" panose="020B0604020202020204" pitchFamily="34" charset="0"/>
                <a:cs typeface="Arial" panose="020B0604020202020204" pitchFamily="34" charset="0"/>
              </a:rPr>
              <a:t>Arts and crafts</a:t>
            </a:r>
          </a:p>
          <a:p>
            <a:pPr marL="0" indent="0">
              <a:buNone/>
            </a:pPr>
            <a:r>
              <a:rPr lang="en-US" sz="1200" dirty="0">
                <a:latin typeface="Arial" panose="020B0604020202020204" pitchFamily="34" charset="0"/>
                <a:cs typeface="Arial" panose="020B0604020202020204" pitchFamily="34" charset="0"/>
              </a:rPr>
              <a:t>	*career/job exploration </a:t>
            </a:r>
          </a:p>
          <a:p>
            <a:pPr marL="0" indent="0">
              <a:buNone/>
            </a:pPr>
            <a:r>
              <a:rPr lang="en-US" sz="1200" dirty="0">
                <a:latin typeface="Arial" panose="020B0604020202020204" pitchFamily="34" charset="0"/>
                <a:cs typeface="Arial" panose="020B0604020202020204" pitchFamily="34" charset="0"/>
              </a:rPr>
              <a:t>	* Youth entrepreneurship</a:t>
            </a:r>
          </a:p>
          <a:p>
            <a:pPr marL="0" indent="0" algn="ctr">
              <a:buNone/>
            </a:pPr>
            <a:r>
              <a:rPr lang="en-US" sz="1200" b="1" i="1" dirty="0">
                <a:solidFill>
                  <a:schemeClr val="accent1"/>
                </a:solidFill>
                <a:latin typeface="Arial" panose="020B0604020202020204" pitchFamily="34" charset="0"/>
                <a:cs typeface="Arial" panose="020B0604020202020204" pitchFamily="34" charset="0"/>
              </a:rPr>
              <a:t>*This is not an exhaustive list of activities under the supportive components*</a:t>
            </a:r>
          </a:p>
        </p:txBody>
      </p:sp>
    </p:spTree>
    <p:extLst>
      <p:ext uri="{BB962C8B-B14F-4D97-AF65-F5344CB8AC3E}">
        <p14:creationId xmlns:p14="http://schemas.microsoft.com/office/powerpoint/2010/main" val="323643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A3A6D-70DB-4246-9D83-3B229B1D6411}"/>
              </a:ext>
            </a:extLst>
          </p:cNvPr>
          <p:cNvSpPr>
            <a:spLocks noGrp="1"/>
          </p:cNvSpPr>
          <p:nvPr>
            <p:ph type="title"/>
          </p:nvPr>
        </p:nvSpPr>
        <p:spPr/>
        <p:txBody>
          <a:bodyPr/>
          <a:lstStyle/>
          <a:p>
            <a:r>
              <a:rPr lang="en-US" b="1" dirty="0"/>
              <a:t>Allowable expenses </a:t>
            </a:r>
          </a:p>
        </p:txBody>
      </p:sp>
      <p:sp>
        <p:nvSpPr>
          <p:cNvPr id="3" name="Content Placeholder 2">
            <a:extLst>
              <a:ext uri="{FF2B5EF4-FFF2-40B4-BE49-F238E27FC236}">
                <a16:creationId xmlns:a16="http://schemas.microsoft.com/office/drawing/2014/main" id="{E9C8D3E0-9498-3A40-BF45-E43AB84D293B}"/>
              </a:ext>
            </a:extLst>
          </p:cNvPr>
          <p:cNvSpPr>
            <a:spLocks noGrp="1"/>
          </p:cNvSpPr>
          <p:nvPr>
            <p:ph idx="1"/>
          </p:nvPr>
        </p:nvSpPr>
        <p:spPr>
          <a:xfrm>
            <a:off x="2589212" y="1690255"/>
            <a:ext cx="8915400" cy="4220967"/>
          </a:xfrm>
        </p:spPr>
        <p:txBody>
          <a:bodyPr/>
          <a:lstStyle/>
          <a:p>
            <a:r>
              <a:rPr lang="en-US" dirty="0"/>
              <a:t>Reduction in participation costs for families </a:t>
            </a:r>
          </a:p>
          <a:p>
            <a:r>
              <a:rPr lang="en-US" dirty="0"/>
              <a:t>Expansion of existing programs</a:t>
            </a:r>
          </a:p>
          <a:p>
            <a:r>
              <a:rPr lang="en-US" dirty="0"/>
              <a:t>Establishing new programs</a:t>
            </a:r>
          </a:p>
          <a:p>
            <a:r>
              <a:rPr lang="en-US" dirty="0"/>
              <a:t>Salaries and benefits for staff</a:t>
            </a:r>
          </a:p>
          <a:p>
            <a:r>
              <a:rPr lang="en-US" dirty="0"/>
              <a:t>Professional learning opportunities for staff</a:t>
            </a:r>
          </a:p>
          <a:p>
            <a:r>
              <a:rPr lang="en-US" dirty="0"/>
              <a:t>Approved field trips for participants</a:t>
            </a:r>
          </a:p>
          <a:p>
            <a:r>
              <a:rPr lang="en-US" dirty="0"/>
              <a:t>Transportation of participants</a:t>
            </a:r>
          </a:p>
          <a:p>
            <a:r>
              <a:rPr lang="en-US" dirty="0"/>
              <a:t>Food</a:t>
            </a:r>
          </a:p>
          <a:p>
            <a:r>
              <a:rPr lang="en-US" dirty="0"/>
              <a:t>Program equipment and technology</a:t>
            </a:r>
          </a:p>
          <a:p>
            <a:r>
              <a:rPr lang="en-US" dirty="0"/>
              <a:t>Enrichment activities </a:t>
            </a:r>
          </a:p>
        </p:txBody>
      </p:sp>
    </p:spTree>
    <p:extLst>
      <p:ext uri="{BB962C8B-B14F-4D97-AF65-F5344CB8AC3E}">
        <p14:creationId xmlns:p14="http://schemas.microsoft.com/office/powerpoint/2010/main" val="229949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7B441-3228-FE42-8A44-EE4B1676BE61}"/>
              </a:ext>
            </a:extLst>
          </p:cNvPr>
          <p:cNvSpPr>
            <a:spLocks noGrp="1"/>
          </p:cNvSpPr>
          <p:nvPr>
            <p:ph type="title"/>
          </p:nvPr>
        </p:nvSpPr>
        <p:spPr/>
        <p:txBody>
          <a:bodyPr/>
          <a:lstStyle/>
          <a:p>
            <a:r>
              <a:rPr lang="en-US" b="1" dirty="0"/>
              <a:t>Unallowable expenses</a:t>
            </a:r>
          </a:p>
        </p:txBody>
      </p:sp>
      <p:sp>
        <p:nvSpPr>
          <p:cNvPr id="3" name="Content Placeholder 2">
            <a:extLst>
              <a:ext uri="{FF2B5EF4-FFF2-40B4-BE49-F238E27FC236}">
                <a16:creationId xmlns:a16="http://schemas.microsoft.com/office/drawing/2014/main" id="{CC14E3E8-AFE2-BD44-8E01-62877D9269BE}"/>
              </a:ext>
            </a:extLst>
          </p:cNvPr>
          <p:cNvSpPr>
            <a:spLocks noGrp="1"/>
          </p:cNvSpPr>
          <p:nvPr>
            <p:ph idx="1"/>
          </p:nvPr>
        </p:nvSpPr>
        <p:spPr/>
        <p:txBody>
          <a:bodyPr/>
          <a:lstStyle/>
          <a:p>
            <a:r>
              <a:rPr lang="en-US" dirty="0"/>
              <a:t>Pre-award expenses</a:t>
            </a:r>
          </a:p>
          <a:p>
            <a:r>
              <a:rPr lang="en-US" dirty="0"/>
              <a:t>Field trips for non educational purposes</a:t>
            </a:r>
          </a:p>
          <a:p>
            <a:r>
              <a:rPr lang="en-US" dirty="0"/>
              <a:t>Unapproved field trips</a:t>
            </a:r>
          </a:p>
          <a:p>
            <a:r>
              <a:rPr lang="en-US" dirty="0"/>
              <a:t>Advertisements, promotional or marketing items</a:t>
            </a:r>
          </a:p>
          <a:p>
            <a:r>
              <a:rPr lang="en-US" dirty="0"/>
              <a:t>Decorative items</a:t>
            </a:r>
          </a:p>
          <a:p>
            <a:r>
              <a:rPr lang="en-US" dirty="0"/>
              <a:t>Purchase of facilities and vehicles</a:t>
            </a:r>
          </a:p>
          <a:p>
            <a:r>
              <a:rPr lang="en-US" dirty="0"/>
              <a:t>Capital improvements and permanent renovations</a:t>
            </a:r>
          </a:p>
          <a:p>
            <a:r>
              <a:rPr lang="en-US" dirty="0"/>
              <a:t>Dues to organizations, federations or societies for personal benefits</a:t>
            </a:r>
          </a:p>
        </p:txBody>
      </p:sp>
    </p:spTree>
    <p:extLst>
      <p:ext uri="{BB962C8B-B14F-4D97-AF65-F5344CB8AC3E}">
        <p14:creationId xmlns:p14="http://schemas.microsoft.com/office/powerpoint/2010/main" val="179284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F72EE-7B80-2449-92CB-F17FA7ABC6A0}"/>
              </a:ext>
            </a:extLst>
          </p:cNvPr>
          <p:cNvSpPr>
            <a:spLocks noGrp="1"/>
          </p:cNvSpPr>
          <p:nvPr>
            <p:ph type="title"/>
          </p:nvPr>
        </p:nvSpPr>
        <p:spPr/>
        <p:txBody>
          <a:bodyPr/>
          <a:lstStyle/>
          <a:p>
            <a:r>
              <a:rPr lang="en-US" b="1" dirty="0">
                <a:solidFill>
                  <a:schemeClr val="accent1"/>
                </a:solidFill>
              </a:rPr>
              <a:t>Grant application checklist</a:t>
            </a:r>
          </a:p>
        </p:txBody>
      </p:sp>
      <p:sp>
        <p:nvSpPr>
          <p:cNvPr id="5" name="Content Placeholder 2">
            <a:extLst>
              <a:ext uri="{FF2B5EF4-FFF2-40B4-BE49-F238E27FC236}">
                <a16:creationId xmlns:a16="http://schemas.microsoft.com/office/drawing/2014/main" id="{469601DD-8975-4B4C-963F-E3EE78B4B13D}"/>
              </a:ext>
            </a:extLst>
          </p:cNvPr>
          <p:cNvSpPr txBox="1">
            <a:spLocks/>
          </p:cNvSpPr>
          <p:nvPr/>
        </p:nvSpPr>
        <p:spPr>
          <a:xfrm>
            <a:off x="2254405" y="1529906"/>
            <a:ext cx="9763424" cy="5328094"/>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300" b="1" dirty="0">
                <a:latin typeface="Arial" panose="020B0604020202020204" pitchFamily="34" charset="0"/>
                <a:cs typeface="Arial" panose="020B0604020202020204" pitchFamily="34" charset="0"/>
              </a:rPr>
              <a:t>Getting Started</a:t>
            </a:r>
          </a:p>
          <a:p>
            <a:pPr marL="0" indent="0">
              <a:buFont typeface="Wingdings 3" charset="2"/>
              <a:buNone/>
            </a:pPr>
            <a:r>
              <a:rPr lang="en-US" sz="2100" dirty="0">
                <a:latin typeface="Arial" panose="020B0604020202020204" pitchFamily="34" charset="0"/>
                <a:cs typeface="Arial" panose="020B0604020202020204" pitchFamily="34" charset="0"/>
              </a:rPr>
              <a:t>	Decide program focus area you will apply for:</a:t>
            </a:r>
          </a:p>
          <a:p>
            <a:pPr marL="0" indent="0">
              <a:buFont typeface="Wingdings 3" charset="2"/>
              <a:buNone/>
            </a:pPr>
            <a:endParaRPr lang="en-US" sz="100" dirty="0">
              <a:latin typeface="Arial" panose="020B0604020202020204" pitchFamily="34" charset="0"/>
              <a:cs typeface="Arial" panose="020B0604020202020204" pitchFamily="34" charset="0"/>
            </a:endParaRPr>
          </a:p>
          <a:p>
            <a:pPr lvl="1" indent="-169863">
              <a:lnSpc>
                <a:spcPct val="12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American Rescue Plan funding (K-5th) (6</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 8</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a:t>
            </a:r>
            <a:r>
              <a:rPr lang="en-US" sz="2000" baseline="30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lvl="1" indent="-169863">
              <a:lnSpc>
                <a:spcPct val="12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GEER funding (6</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–8</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(9</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-12</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a:t>
            </a:r>
          </a:p>
          <a:p>
            <a:pPr marL="0" indent="0">
              <a:buFont typeface="Wingdings 3" charset="2"/>
              <a:buNone/>
            </a:pPr>
            <a:endParaRPr lang="en-US" dirty="0">
              <a:latin typeface="Arial" panose="020B0604020202020204" pitchFamily="34" charset="0"/>
              <a:cs typeface="Arial" panose="020B0604020202020204" pitchFamily="34" charset="0"/>
            </a:endParaRPr>
          </a:p>
          <a:p>
            <a:pPr marL="0" indent="0">
              <a:buFont typeface="Wingdings 3" charset="2"/>
              <a:buNone/>
            </a:pPr>
            <a:r>
              <a:rPr lang="en-US" b="1" dirty="0">
                <a:latin typeface="Arial" panose="020B0604020202020204" pitchFamily="34" charset="0"/>
                <a:cs typeface="Arial" panose="020B0604020202020204" pitchFamily="34" charset="0"/>
              </a:rPr>
              <a:t>	C</a:t>
            </a:r>
            <a:r>
              <a:rPr lang="en-US" sz="2100" b="1" dirty="0">
                <a:latin typeface="Arial" panose="020B0604020202020204" pitchFamily="34" charset="0"/>
                <a:cs typeface="Arial" panose="020B0604020202020204" pitchFamily="34" charset="0"/>
              </a:rPr>
              <a:t>ontact and Organizational Information</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Name of primary contact, phone number, email</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Organizations legal name</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Annual budget</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When your organization was founded</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CEO name</a:t>
            </a:r>
          </a:p>
          <a:p>
            <a:pPr marL="914400">
              <a:lnSpc>
                <a:spcPct val="120000"/>
              </a:lnSpc>
              <a:buFont typeface="Wingdings" panose="05000000000000000000" pitchFamily="2" charset="2"/>
              <a:buChar char="q"/>
            </a:pPr>
            <a:r>
              <a:rPr lang="en-US" dirty="0">
                <a:solidFill>
                  <a:schemeClr val="tx1"/>
                </a:solidFill>
                <a:latin typeface="Arial" panose="020B0604020202020204" pitchFamily="34" charset="0"/>
                <a:cs typeface="Arial" panose="020B0604020202020204" pitchFamily="34" charset="0"/>
              </a:rPr>
              <a:t>Type of organization you are</a:t>
            </a:r>
          </a:p>
          <a:p>
            <a:pPr marL="0" indent="0">
              <a:buFont typeface="Wingdings 3" charset="2"/>
              <a:buNone/>
            </a:pPr>
            <a:r>
              <a:rPr lang="en-US" dirty="0"/>
              <a:t>	</a:t>
            </a:r>
          </a:p>
        </p:txBody>
      </p:sp>
    </p:spTree>
    <p:extLst>
      <p:ext uri="{BB962C8B-B14F-4D97-AF65-F5344CB8AC3E}">
        <p14:creationId xmlns:p14="http://schemas.microsoft.com/office/powerpoint/2010/main" val="315606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05CC-9692-CF47-A062-45F22781BD5C}"/>
              </a:ext>
            </a:extLst>
          </p:cNvPr>
          <p:cNvSpPr>
            <a:spLocks noGrp="1"/>
          </p:cNvSpPr>
          <p:nvPr>
            <p:ph type="title"/>
          </p:nvPr>
        </p:nvSpPr>
        <p:spPr/>
        <p:txBody>
          <a:bodyPr/>
          <a:lstStyle/>
          <a:p>
            <a:r>
              <a:rPr lang="en-US" dirty="0">
                <a:solidFill>
                  <a:schemeClr val="accent1"/>
                </a:solidFill>
              </a:rPr>
              <a:t>Checklist cont. </a:t>
            </a:r>
          </a:p>
        </p:txBody>
      </p:sp>
      <p:sp>
        <p:nvSpPr>
          <p:cNvPr id="7" name="Content Placeholder 2">
            <a:extLst>
              <a:ext uri="{FF2B5EF4-FFF2-40B4-BE49-F238E27FC236}">
                <a16:creationId xmlns:a16="http://schemas.microsoft.com/office/drawing/2014/main" id="{3A3DC8BD-36F9-4687-A366-E3B9E884FF03}"/>
              </a:ext>
            </a:extLst>
          </p:cNvPr>
          <p:cNvSpPr>
            <a:spLocks noGrp="1"/>
          </p:cNvSpPr>
          <p:nvPr>
            <p:ph idx="1"/>
          </p:nvPr>
        </p:nvSpPr>
        <p:spPr>
          <a:xfrm>
            <a:off x="1494971" y="1555845"/>
            <a:ext cx="10009641" cy="5077184"/>
          </a:xfrm>
        </p:spPr>
        <p:txBody>
          <a:bodyPr>
            <a:normAutofit fontScale="92500" lnSpcReduction="10000"/>
          </a:bodyPr>
          <a:lstStyle/>
          <a:p>
            <a:r>
              <a:rPr lang="en-US" sz="2400" b="1" dirty="0">
                <a:latin typeface="Arial" panose="020B0604020202020204" pitchFamily="34" charset="0"/>
                <a:cs typeface="Arial" panose="020B0604020202020204" pitchFamily="34" charset="0"/>
              </a:rPr>
              <a:t>Contact and Organizational Information - </a:t>
            </a:r>
            <a:r>
              <a:rPr lang="en-US" sz="2400" i="1" dirty="0">
                <a:latin typeface="Arial" panose="020B0604020202020204" pitchFamily="34" charset="0"/>
                <a:cs typeface="Arial" panose="020B0604020202020204" pitchFamily="34" charset="0"/>
              </a:rPr>
              <a:t>continued</a:t>
            </a:r>
          </a:p>
          <a:p>
            <a:pPr marL="804863">
              <a:buFont typeface="Wingdings" panose="05000000000000000000" pitchFamily="2" charset="2"/>
              <a:buChar char="q"/>
            </a:pPr>
            <a:r>
              <a:rPr lang="en-US" sz="1700" dirty="0">
                <a:latin typeface="Arial" panose="020B0604020202020204" pitchFamily="34" charset="0"/>
                <a:cs typeface="Arial" panose="020B0604020202020204" pitchFamily="34" charset="0"/>
              </a:rPr>
              <a:t>Title of your program</a:t>
            </a:r>
          </a:p>
          <a:p>
            <a:pPr marL="804863">
              <a:buFont typeface="Wingdings" panose="05000000000000000000" pitchFamily="2" charset="2"/>
              <a:buChar char="q"/>
            </a:pPr>
            <a:r>
              <a:rPr lang="en-US" sz="1700" dirty="0">
                <a:latin typeface="Arial" panose="020B0604020202020204" pitchFamily="34" charset="0"/>
                <a:cs typeface="Arial" panose="020B0604020202020204" pitchFamily="34" charset="0"/>
              </a:rPr>
              <a:t>Your target population: K-5, 6-8, 9-12</a:t>
            </a:r>
          </a:p>
          <a:p>
            <a:pPr marL="804863">
              <a:buFont typeface="Wingdings" panose="05000000000000000000" pitchFamily="2" charset="2"/>
              <a:buChar char="q"/>
            </a:pPr>
            <a:r>
              <a:rPr lang="en-US" sz="1700" dirty="0">
                <a:latin typeface="Arial" panose="020B0604020202020204" pitchFamily="34" charset="0"/>
                <a:cs typeface="Arial" panose="020B0604020202020204" pitchFamily="34" charset="0"/>
              </a:rPr>
              <a:t>Population you will serve: </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Students with disabilities, </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Youth in foster care</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English language learners</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Homeless youth, </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Migrant youth, </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BIPOC youth (Black, Indigenous People of Color)</a:t>
            </a:r>
          </a:p>
          <a:p>
            <a:pPr marL="1433513">
              <a:buFont typeface="Wingdings" panose="05000000000000000000" pitchFamily="2" charset="2"/>
              <a:buChar char="q"/>
            </a:pPr>
            <a:r>
              <a:rPr lang="en-US" sz="1700" dirty="0">
                <a:latin typeface="Arial" panose="020B0604020202020204" pitchFamily="34" charset="0"/>
                <a:cs typeface="Arial" panose="020B0604020202020204" pitchFamily="34" charset="0"/>
              </a:rPr>
              <a:t>Youth who qualify for free or reduced-price  lunch </a:t>
            </a:r>
          </a:p>
          <a:p>
            <a:pPr marL="0" indent="0">
              <a:buNone/>
            </a:pPr>
            <a:endParaRPr lang="en-US" sz="1700" dirty="0">
              <a:latin typeface="Arial" panose="020B0604020202020204" pitchFamily="34" charset="0"/>
              <a:cs typeface="Arial" panose="020B0604020202020204" pitchFamily="34" charset="0"/>
            </a:endParaRPr>
          </a:p>
          <a:p>
            <a:pPr marL="804863">
              <a:buFont typeface="Wingdings" panose="05000000000000000000" pitchFamily="2" charset="2"/>
              <a:buChar char="q"/>
            </a:pPr>
            <a:r>
              <a:rPr lang="en-US" sz="1700" dirty="0">
                <a:latin typeface="Arial" panose="020B0604020202020204" pitchFamily="34" charset="0"/>
                <a:cs typeface="Arial" panose="020B0604020202020204" pitchFamily="34" charset="0"/>
              </a:rPr>
              <a:t>You have prepared a brief statement that describes the population you’ve chosen to serve.</a:t>
            </a:r>
            <a:endParaRPr lang="en-US" sz="1700" b="1"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30171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2FEE-0D41-7345-BF16-3EDD05AFA7C8}"/>
              </a:ext>
            </a:extLst>
          </p:cNvPr>
          <p:cNvSpPr>
            <a:spLocks noGrp="1"/>
          </p:cNvSpPr>
          <p:nvPr>
            <p:ph type="title"/>
          </p:nvPr>
        </p:nvSpPr>
        <p:spPr/>
        <p:txBody>
          <a:bodyPr/>
          <a:lstStyle/>
          <a:p>
            <a:r>
              <a:rPr lang="en-US" dirty="0">
                <a:solidFill>
                  <a:schemeClr val="accent1"/>
                </a:solidFill>
              </a:rPr>
              <a:t>Checklist cont.</a:t>
            </a:r>
          </a:p>
        </p:txBody>
      </p:sp>
      <p:sp>
        <p:nvSpPr>
          <p:cNvPr id="6" name="Content Placeholder 2">
            <a:extLst>
              <a:ext uri="{FF2B5EF4-FFF2-40B4-BE49-F238E27FC236}">
                <a16:creationId xmlns:a16="http://schemas.microsoft.com/office/drawing/2014/main" id="{AC013A49-7DA1-4372-A20E-87E12A276B93}"/>
              </a:ext>
            </a:extLst>
          </p:cNvPr>
          <p:cNvSpPr>
            <a:spLocks noGrp="1"/>
          </p:cNvSpPr>
          <p:nvPr>
            <p:ph idx="1"/>
          </p:nvPr>
        </p:nvSpPr>
        <p:spPr>
          <a:xfrm>
            <a:off x="1828800" y="1349829"/>
            <a:ext cx="9675812" cy="5210628"/>
          </a:xfrm>
        </p:spPr>
        <p:txBody>
          <a:bodyPr>
            <a:normAutofit lnSpcReduction="10000"/>
          </a:bodyPr>
          <a:lstStyle/>
          <a:p>
            <a:pPr>
              <a:buFont typeface="Wingdings" panose="05000000000000000000" pitchFamily="2" charset="2"/>
              <a:buChar char="q"/>
            </a:pPr>
            <a:r>
              <a:rPr lang="en-US" sz="1900" dirty="0">
                <a:latin typeface="Arial" panose="020B0604020202020204" pitchFamily="34" charset="0"/>
                <a:cs typeface="Arial" panose="020B0604020202020204" pitchFamily="34" charset="0"/>
              </a:rPr>
              <a:t>Identify the school district(s) attended by the youth you plan to serve</a:t>
            </a:r>
          </a:p>
          <a:p>
            <a:pPr marL="0" indent="0">
              <a:buNone/>
            </a:pPr>
            <a:endParaRPr lang="en-US" sz="19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900" dirty="0">
                <a:latin typeface="Arial" panose="020B0604020202020204" pitchFamily="34" charset="0"/>
                <a:cs typeface="Arial" panose="020B0604020202020204" pitchFamily="34" charset="0"/>
              </a:rPr>
              <a:t>Identify the key components you will address to in your program:</a:t>
            </a:r>
          </a:p>
          <a:p>
            <a:pPr marL="804863">
              <a:buFont typeface="Wingdings" panose="05000000000000000000" pitchFamily="2" charset="2"/>
              <a:buChar char="q"/>
            </a:pPr>
            <a:r>
              <a:rPr lang="en-US" sz="1900" dirty="0">
                <a:latin typeface="Arial" panose="020B0604020202020204" pitchFamily="34" charset="0"/>
                <a:cs typeface="Arial" panose="020B0604020202020204" pitchFamily="34" charset="0"/>
              </a:rPr>
              <a:t>Learning acceleration (required)</a:t>
            </a:r>
          </a:p>
          <a:p>
            <a:pPr marL="804863">
              <a:buFont typeface="Wingdings" panose="05000000000000000000" pitchFamily="2" charset="2"/>
              <a:buChar char="q"/>
            </a:pPr>
            <a:r>
              <a:rPr lang="en-US" sz="1900" dirty="0">
                <a:latin typeface="Arial" panose="020B0604020202020204" pitchFamily="34" charset="0"/>
                <a:cs typeface="Arial" panose="020B0604020202020204" pitchFamily="34" charset="0"/>
              </a:rPr>
              <a:t>Enrichment activities</a:t>
            </a:r>
          </a:p>
          <a:p>
            <a:pPr marL="804863">
              <a:buFont typeface="Wingdings" panose="05000000000000000000" pitchFamily="2" charset="2"/>
              <a:buChar char="q"/>
            </a:pPr>
            <a:r>
              <a:rPr lang="en-US" sz="1900" dirty="0">
                <a:latin typeface="Arial" panose="020B0604020202020204" pitchFamily="34" charset="0"/>
                <a:cs typeface="Arial" panose="020B0604020202020204" pitchFamily="34" charset="0"/>
              </a:rPr>
              <a:t>Healthy eating/physical activity</a:t>
            </a:r>
          </a:p>
          <a:p>
            <a:pPr marL="804863">
              <a:buFont typeface="Wingdings" panose="05000000000000000000" pitchFamily="2" charset="2"/>
              <a:buChar char="q"/>
            </a:pPr>
            <a:r>
              <a:rPr lang="en-US" sz="1900" dirty="0">
                <a:latin typeface="Arial" panose="020B0604020202020204" pitchFamily="34" charset="0"/>
                <a:cs typeface="Arial" panose="020B0604020202020204" pitchFamily="34" charset="0"/>
              </a:rPr>
              <a:t>Well-being and connectedness</a:t>
            </a:r>
          </a:p>
          <a:p>
            <a:pPr marL="0" indent="0">
              <a:buNone/>
            </a:pPr>
            <a:r>
              <a:rPr lang="en-US" sz="1900" dirty="0">
                <a:latin typeface="Arial" panose="020B0604020202020204" pitchFamily="34" charset="0"/>
                <a:cs typeface="Arial" panose="020B0604020202020204" pitchFamily="34" charset="0"/>
              </a:rPr>
              <a:t>		- Parent/child activities</a:t>
            </a:r>
          </a:p>
          <a:p>
            <a:pPr marL="0" indent="0">
              <a:buNone/>
            </a:pPr>
            <a:r>
              <a:rPr lang="en-US" sz="1900" dirty="0">
                <a:latin typeface="Arial" panose="020B0604020202020204" pitchFamily="34" charset="0"/>
                <a:cs typeface="Arial" panose="020B0604020202020204" pitchFamily="34" charset="0"/>
              </a:rPr>
              <a:t>		- Mental health support</a:t>
            </a:r>
          </a:p>
          <a:p>
            <a:pPr marL="0" indent="0">
              <a:buNone/>
            </a:pPr>
            <a:r>
              <a:rPr lang="en-US" sz="1900" dirty="0">
                <a:latin typeface="Arial" panose="020B0604020202020204" pitchFamily="34" charset="0"/>
                <a:cs typeface="Arial" panose="020B0604020202020204" pitchFamily="34" charset="0"/>
              </a:rPr>
              <a:t>		- Social-Emotional Learning</a:t>
            </a:r>
          </a:p>
          <a:p>
            <a:pPr marL="0" indent="0">
              <a:buNone/>
            </a:pPr>
            <a:endParaRPr lang="en-US" sz="19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900" dirty="0">
                <a:latin typeface="Arial" panose="020B0604020202020204" pitchFamily="34" charset="0"/>
                <a:cs typeface="Arial" panose="020B0604020202020204" pitchFamily="34" charset="0"/>
              </a:rPr>
              <a:t>Youth at risk behaviors</a:t>
            </a:r>
          </a:p>
          <a:p>
            <a:pPr marL="0" indent="0">
              <a:buNone/>
            </a:pPr>
            <a:r>
              <a:rPr lang="en-US" sz="19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0532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49667-209B-E14B-BC56-0E1A2CCDAFE2}"/>
              </a:ext>
            </a:extLst>
          </p:cNvPr>
          <p:cNvSpPr>
            <a:spLocks noGrp="1"/>
          </p:cNvSpPr>
          <p:nvPr>
            <p:ph type="title"/>
          </p:nvPr>
        </p:nvSpPr>
        <p:spPr/>
        <p:txBody>
          <a:bodyPr/>
          <a:lstStyle/>
          <a:p>
            <a:r>
              <a:rPr lang="en-US" dirty="0">
                <a:solidFill>
                  <a:schemeClr val="accent1"/>
                </a:solidFill>
              </a:rPr>
              <a:t>Checklist cont.</a:t>
            </a:r>
          </a:p>
        </p:txBody>
      </p:sp>
      <p:sp>
        <p:nvSpPr>
          <p:cNvPr id="6" name="Content Placeholder 2">
            <a:extLst>
              <a:ext uri="{FF2B5EF4-FFF2-40B4-BE49-F238E27FC236}">
                <a16:creationId xmlns:a16="http://schemas.microsoft.com/office/drawing/2014/main" id="{FDA1037F-5051-4081-A04A-674D53BF3920}"/>
              </a:ext>
            </a:extLst>
          </p:cNvPr>
          <p:cNvSpPr>
            <a:spLocks noGrp="1"/>
          </p:cNvSpPr>
          <p:nvPr>
            <p:ph idx="1"/>
          </p:nvPr>
        </p:nvSpPr>
        <p:spPr>
          <a:xfrm>
            <a:off x="1669142" y="1545770"/>
            <a:ext cx="10218058" cy="5145315"/>
          </a:xfrm>
        </p:spPr>
        <p:txBody>
          <a:bodyPr>
            <a:normAutofit fontScale="77500" lnSpcReduction="20000"/>
          </a:bodyPr>
          <a:lstStyle/>
          <a:p>
            <a:pPr>
              <a:lnSpc>
                <a:spcPct val="170000"/>
              </a:lnSpc>
            </a:pPr>
            <a:r>
              <a:rPr lang="en-US" sz="2600" dirty="0">
                <a:latin typeface="Arial" panose="020B0604020202020204" pitchFamily="34" charset="0"/>
                <a:cs typeface="Arial" panose="020B0604020202020204" pitchFamily="34" charset="0"/>
              </a:rPr>
              <a:t>Make sure you’ve stated how your program will help address the needs of students at risk of educational failure</a:t>
            </a:r>
          </a:p>
          <a:p>
            <a:pPr marL="0" indent="0">
              <a:buNone/>
            </a:pPr>
            <a:endParaRPr lang="en-US" dirty="0"/>
          </a:p>
          <a:p>
            <a:r>
              <a:rPr lang="en-US" sz="2600" b="1" dirty="0"/>
              <a:t>Program design and implementation</a:t>
            </a:r>
          </a:p>
          <a:p>
            <a:pPr>
              <a:lnSpc>
                <a:spcPct val="120000"/>
              </a:lnSpc>
              <a:buFont typeface="Wingdings" panose="05000000000000000000" pitchFamily="2" charset="2"/>
              <a:buChar char="q"/>
            </a:pPr>
            <a:r>
              <a:rPr lang="en-US" b="1" dirty="0"/>
              <a:t>	</a:t>
            </a:r>
            <a:r>
              <a:rPr lang="en-US" sz="2500" dirty="0">
                <a:latin typeface="Arial" panose="020B0604020202020204" pitchFamily="34" charset="0"/>
                <a:cs typeface="Arial" panose="020B0604020202020204" pitchFamily="34" charset="0"/>
              </a:rPr>
              <a:t>Are your evidence-based program goals, objectives and outcomes measurable? </a:t>
            </a:r>
          </a:p>
          <a:p>
            <a:pPr>
              <a:lnSpc>
                <a:spcPct val="120000"/>
              </a:lnSpc>
              <a:buFont typeface="Wingdings" panose="05000000000000000000" pitchFamily="2" charset="2"/>
              <a:buChar char="q"/>
            </a:pPr>
            <a:r>
              <a:rPr lang="en-US" sz="2500" b="1" dirty="0">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Have you described how your staff will collaborate with local schools to ensure student success?</a:t>
            </a:r>
          </a:p>
          <a:p>
            <a:pPr lvl="2">
              <a:lnSpc>
                <a:spcPct val="120000"/>
              </a:lnSpc>
              <a:buFont typeface="Wingdings" panose="05000000000000000000" pitchFamily="2" charset="2"/>
              <a:buChar char="q"/>
            </a:pPr>
            <a:r>
              <a:rPr lang="en-US" sz="2100" dirty="0">
                <a:latin typeface="Arial" panose="020B0604020202020204" pitchFamily="34" charset="0"/>
                <a:cs typeface="Arial" panose="020B0604020202020204" pitchFamily="34" charset="0"/>
              </a:rPr>
              <a:t>	Did you tell us how you will help students recover learning loss and accelerate learning.</a:t>
            </a:r>
          </a:p>
          <a:p>
            <a:pPr lvl="2">
              <a:lnSpc>
                <a:spcPct val="120000"/>
              </a:lnSpc>
              <a:buFont typeface="Wingdings" panose="05000000000000000000" pitchFamily="2" charset="2"/>
              <a:buChar char="q"/>
            </a:pPr>
            <a:r>
              <a:rPr lang="en-US" sz="2100" dirty="0">
                <a:latin typeface="Arial" panose="020B0604020202020204" pitchFamily="34" charset="0"/>
                <a:cs typeface="Arial" panose="020B0604020202020204" pitchFamily="34" charset="0"/>
              </a:rPr>
              <a:t>	Did you choose which grant cycle you’re applying for?</a:t>
            </a:r>
          </a:p>
          <a:p>
            <a:pPr lvl="2">
              <a:lnSpc>
                <a:spcPct val="120000"/>
              </a:lnSpc>
              <a:buFont typeface="Wingdings" panose="05000000000000000000" pitchFamily="2" charset="2"/>
              <a:buChar char="q"/>
            </a:pPr>
            <a:r>
              <a:rPr lang="en-US" sz="2100" dirty="0">
                <a:latin typeface="Arial" panose="020B0604020202020204" pitchFamily="34" charset="0"/>
                <a:cs typeface="Arial" panose="020B0604020202020204" pitchFamily="34" charset="0"/>
              </a:rPr>
              <a:t>	Checked days of week, start and stop times for programming?</a:t>
            </a:r>
          </a:p>
          <a:p>
            <a:pPr lvl="2">
              <a:lnSpc>
                <a:spcPct val="120000"/>
              </a:lnSpc>
              <a:buFont typeface="Wingdings" panose="05000000000000000000" pitchFamily="2" charset="2"/>
              <a:buChar char="q"/>
            </a:pPr>
            <a:r>
              <a:rPr lang="en-US" sz="2100" dirty="0">
                <a:latin typeface="Arial" panose="020B0604020202020204" pitchFamily="34" charset="0"/>
                <a:cs typeface="Arial" panose="020B0604020202020204" pitchFamily="34" charset="0"/>
              </a:rPr>
              <a:t>	Did you list your partners and their contributions?</a:t>
            </a:r>
          </a:p>
          <a:p>
            <a:pPr marL="800100" lvl="2" indent="0">
              <a:buNone/>
            </a:pPr>
            <a:r>
              <a:rPr lang="en-US" b="1" dirty="0"/>
              <a:t>	</a:t>
            </a:r>
          </a:p>
        </p:txBody>
      </p:sp>
    </p:spTree>
    <p:extLst>
      <p:ext uri="{BB962C8B-B14F-4D97-AF65-F5344CB8AC3E}">
        <p14:creationId xmlns:p14="http://schemas.microsoft.com/office/powerpoint/2010/main" val="2310498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4079-EFFB-5C47-A51F-409A8D8A507C}"/>
              </a:ext>
            </a:extLst>
          </p:cNvPr>
          <p:cNvSpPr>
            <a:spLocks noGrp="1"/>
          </p:cNvSpPr>
          <p:nvPr>
            <p:ph type="title"/>
          </p:nvPr>
        </p:nvSpPr>
        <p:spPr/>
        <p:txBody>
          <a:bodyPr/>
          <a:lstStyle/>
          <a:p>
            <a:r>
              <a:rPr lang="en-US" dirty="0">
                <a:solidFill>
                  <a:schemeClr val="accent1"/>
                </a:solidFill>
              </a:rPr>
              <a:t>Checklist cont</a:t>
            </a:r>
            <a:r>
              <a:rPr lang="en-US" dirty="0"/>
              <a:t>. </a:t>
            </a:r>
            <a:r>
              <a:rPr lang="en-US" sz="2000" b="1" i="1" dirty="0"/>
              <a:t>program design and implementation </a:t>
            </a:r>
          </a:p>
        </p:txBody>
      </p:sp>
      <p:sp>
        <p:nvSpPr>
          <p:cNvPr id="6" name="Content Placeholder 2">
            <a:extLst>
              <a:ext uri="{FF2B5EF4-FFF2-40B4-BE49-F238E27FC236}">
                <a16:creationId xmlns:a16="http://schemas.microsoft.com/office/drawing/2014/main" id="{F737C2BA-76CA-47CE-9F10-3B2C54263FB7}"/>
              </a:ext>
            </a:extLst>
          </p:cNvPr>
          <p:cNvSpPr>
            <a:spLocks noGrp="1"/>
          </p:cNvSpPr>
          <p:nvPr>
            <p:ph idx="1"/>
          </p:nvPr>
        </p:nvSpPr>
        <p:spPr>
          <a:xfrm>
            <a:off x="2119086" y="1553029"/>
            <a:ext cx="10072914" cy="4818741"/>
          </a:xfrm>
        </p:spPr>
        <p:txBody>
          <a:bodyPr/>
          <a:lstStyle/>
          <a:p>
            <a:pPr>
              <a:lnSpc>
                <a:spcPct val="150000"/>
              </a:lnSpc>
              <a:buFont typeface="Wingdings" panose="05000000000000000000" pitchFamily="2" charset="2"/>
              <a:buChar char="q"/>
            </a:pPr>
            <a:r>
              <a:rPr lang="en-US" dirty="0"/>
              <a:t>	</a:t>
            </a:r>
            <a:r>
              <a:rPr lang="en-US" sz="2000" dirty="0">
                <a:latin typeface="Arial" panose="020B0604020202020204" pitchFamily="34" charset="0"/>
                <a:cs typeface="Arial" panose="020B0604020202020204" pitchFamily="34" charset="0"/>
              </a:rPr>
              <a:t>Addressed how cost will be covered.</a:t>
            </a:r>
          </a:p>
          <a:p>
            <a:pPr>
              <a:lnSpc>
                <a:spcPct val="15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Decided if transportation will be offered and explained my response.</a:t>
            </a:r>
          </a:p>
          <a:p>
            <a:pPr>
              <a:lnSpc>
                <a:spcPct val="15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Made a decision about offering meals and explained.</a:t>
            </a:r>
          </a:p>
          <a:p>
            <a:pPr>
              <a:lnSpc>
                <a:spcPct val="15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Decided how many staff members are needed and if new staff will be hired. </a:t>
            </a:r>
          </a:p>
          <a:p>
            <a:pPr>
              <a:lnSpc>
                <a:spcPct val="150000"/>
              </a:lnSpc>
              <a:buFont typeface="Wingdings" panose="05000000000000000000" pitchFamily="2" charset="2"/>
              <a:buChar char="q"/>
            </a:pPr>
            <a:r>
              <a:rPr lang="en-US" sz="2000" dirty="0">
                <a:latin typeface="Arial" panose="020B0604020202020204" pitchFamily="34" charset="0"/>
                <a:cs typeface="Arial" panose="020B0604020202020204" pitchFamily="34" charset="0"/>
              </a:rPr>
              <a:t>	Addressed sustainability after funding ends.</a:t>
            </a:r>
          </a:p>
        </p:txBody>
      </p:sp>
    </p:spTree>
    <p:extLst>
      <p:ext uri="{BB962C8B-B14F-4D97-AF65-F5344CB8AC3E}">
        <p14:creationId xmlns:p14="http://schemas.microsoft.com/office/powerpoint/2010/main" val="1848786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E942B-F267-7B48-95E5-8C6AE08B48E8}"/>
              </a:ext>
            </a:extLst>
          </p:cNvPr>
          <p:cNvSpPr>
            <a:spLocks noGrp="1"/>
          </p:cNvSpPr>
          <p:nvPr>
            <p:ph type="title"/>
          </p:nvPr>
        </p:nvSpPr>
        <p:spPr/>
        <p:txBody>
          <a:bodyPr/>
          <a:lstStyle/>
          <a:p>
            <a:r>
              <a:rPr lang="en-US" dirty="0">
                <a:solidFill>
                  <a:schemeClr val="accent1"/>
                </a:solidFill>
              </a:rPr>
              <a:t>Checklist cont.</a:t>
            </a:r>
          </a:p>
        </p:txBody>
      </p:sp>
      <p:sp>
        <p:nvSpPr>
          <p:cNvPr id="7" name="Content Placeholder 2">
            <a:extLst>
              <a:ext uri="{FF2B5EF4-FFF2-40B4-BE49-F238E27FC236}">
                <a16:creationId xmlns:a16="http://schemas.microsoft.com/office/drawing/2014/main" id="{B1B329B7-DF34-4CDE-887A-3C6C31810134}"/>
              </a:ext>
            </a:extLst>
          </p:cNvPr>
          <p:cNvSpPr>
            <a:spLocks noGrp="1"/>
          </p:cNvSpPr>
          <p:nvPr>
            <p:ph idx="1"/>
          </p:nvPr>
        </p:nvSpPr>
        <p:spPr>
          <a:xfrm>
            <a:off x="2177143" y="1480457"/>
            <a:ext cx="9327469" cy="4430765"/>
          </a:xfrm>
        </p:spPr>
        <p:txBody>
          <a:bodyPr/>
          <a:lstStyle/>
          <a:p>
            <a:r>
              <a:rPr lang="en-US" b="1" dirty="0">
                <a:latin typeface="Arial" panose="020B0604020202020204" pitchFamily="34" charset="0"/>
                <a:cs typeface="Arial" panose="020B0604020202020204" pitchFamily="34" charset="0"/>
              </a:rPr>
              <a:t>Budget</a:t>
            </a:r>
          </a:p>
          <a:p>
            <a:pPr marL="914400">
              <a:buFont typeface="Wingdings" panose="05000000000000000000" pitchFamily="2" charset="2"/>
              <a:buChar char="q"/>
            </a:pPr>
            <a:r>
              <a:rPr lang="en-US" dirty="0">
                <a:latin typeface="Arial" panose="020B0604020202020204" pitchFamily="34" charset="0"/>
                <a:cs typeface="Arial" panose="020B0604020202020204" pitchFamily="34" charset="0"/>
              </a:rPr>
              <a:t>*Have you identified how much you’re asking for?</a:t>
            </a:r>
          </a:p>
          <a:p>
            <a:pPr marL="914400">
              <a:buFont typeface="Wingdings" panose="05000000000000000000" pitchFamily="2" charset="2"/>
              <a:buChar char="q"/>
            </a:pPr>
            <a:r>
              <a:rPr lang="en-US" dirty="0">
                <a:latin typeface="Arial" panose="020B0604020202020204" pitchFamily="34" charset="0"/>
                <a:cs typeface="Arial" panose="020B0604020202020204" pitchFamily="34" charset="0"/>
              </a:rPr>
              <a:t>*Did you enter numbers in each budget category?</a:t>
            </a:r>
          </a:p>
          <a:p>
            <a:pPr marL="914400">
              <a:buFont typeface="Wingdings" panose="05000000000000000000" pitchFamily="2" charset="2"/>
              <a:buChar char="q"/>
            </a:pPr>
            <a:r>
              <a:rPr lang="en-US" dirty="0">
                <a:latin typeface="Arial" panose="020B0604020202020204" pitchFamily="34" charset="0"/>
                <a:cs typeface="Arial" panose="020B0604020202020204" pitchFamily="34" charset="0"/>
              </a:rPr>
              <a:t>*Did you check question 48 confirming the budget?</a:t>
            </a:r>
          </a:p>
          <a:p>
            <a:pPr marL="914400">
              <a:buFont typeface="Wingdings" panose="05000000000000000000" pitchFamily="2" charset="2"/>
              <a:buChar char="q"/>
            </a:pPr>
            <a:r>
              <a:rPr lang="en-US" dirty="0">
                <a:latin typeface="Arial" panose="020B0604020202020204" pitchFamily="34" charset="0"/>
                <a:cs typeface="Arial" panose="020B0604020202020204" pitchFamily="34" charset="0"/>
              </a:rPr>
              <a:t>*Did you write descriptions for each budget expenditure?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Assurances</a:t>
            </a:r>
          </a:p>
          <a:p>
            <a:pPr marL="860425">
              <a:buFont typeface="Wingdings" panose="05000000000000000000" pitchFamily="2" charset="2"/>
              <a:buChar char="q"/>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*Have I checked questions 50-53</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557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2ABC-EEA1-6E4A-BDF7-7CA548E918BF}"/>
              </a:ext>
            </a:extLst>
          </p:cNvPr>
          <p:cNvSpPr>
            <a:spLocks noGrp="1"/>
          </p:cNvSpPr>
          <p:nvPr>
            <p:ph type="title"/>
          </p:nvPr>
        </p:nvSpPr>
        <p:spPr>
          <a:xfrm>
            <a:off x="1687669" y="624110"/>
            <a:ext cx="4137059" cy="1280890"/>
          </a:xfrm>
        </p:spPr>
        <p:txBody>
          <a:bodyPr>
            <a:normAutofit/>
          </a:bodyPr>
          <a:lstStyle/>
          <a:p>
            <a:r>
              <a:rPr lang="en-US" sz="3200" b="1" dirty="0"/>
              <a:t>WELCOME</a:t>
            </a:r>
          </a:p>
        </p:txBody>
      </p:sp>
      <p:sp>
        <p:nvSpPr>
          <p:cNvPr id="3" name="Content Placeholder 2">
            <a:extLst>
              <a:ext uri="{FF2B5EF4-FFF2-40B4-BE49-F238E27FC236}">
                <a16:creationId xmlns:a16="http://schemas.microsoft.com/office/drawing/2014/main" id="{6C70D2C3-2E7A-D542-BB16-1032B39A34D2}"/>
              </a:ext>
            </a:extLst>
          </p:cNvPr>
          <p:cNvSpPr>
            <a:spLocks noGrp="1"/>
          </p:cNvSpPr>
          <p:nvPr>
            <p:ph idx="1"/>
          </p:nvPr>
        </p:nvSpPr>
        <p:spPr>
          <a:xfrm>
            <a:off x="1683956" y="2133600"/>
            <a:ext cx="4140772" cy="3777622"/>
          </a:xfrm>
        </p:spPr>
        <p:txBody>
          <a:bodyPr>
            <a:normAutofit/>
          </a:bodyPr>
          <a:lstStyle/>
          <a:p>
            <a:pPr>
              <a:spcBef>
                <a:spcPts val="0"/>
              </a:spcBef>
            </a:pPr>
            <a:r>
              <a:rPr lang="en-US" sz="2000" b="1" dirty="0">
                <a:solidFill>
                  <a:schemeClr val="tx1"/>
                </a:solidFill>
              </a:rPr>
              <a:t>Michelle </a:t>
            </a:r>
            <a:r>
              <a:rPr lang="en-US" sz="2000" b="1" dirty="0" err="1">
                <a:solidFill>
                  <a:schemeClr val="tx1"/>
                </a:solidFill>
              </a:rPr>
              <a:t>Nimmons</a:t>
            </a:r>
            <a:endParaRPr lang="en-US" sz="2000" b="1" dirty="0">
              <a:solidFill>
                <a:schemeClr val="tx1"/>
              </a:solidFill>
            </a:endParaRPr>
          </a:p>
          <a:p>
            <a:pPr marL="457200" lvl="1" indent="0">
              <a:spcBef>
                <a:spcPts val="0"/>
              </a:spcBef>
              <a:buNone/>
            </a:pPr>
            <a:r>
              <a:rPr lang="en-US" dirty="0">
                <a:solidFill>
                  <a:schemeClr val="tx1"/>
                </a:solidFill>
              </a:rPr>
              <a:t>Director of Grants &amp; Contracts</a:t>
            </a:r>
          </a:p>
          <a:p>
            <a:pPr marL="457200" lvl="1" indent="0">
              <a:spcBef>
                <a:spcPts val="0"/>
              </a:spcBef>
              <a:buNone/>
            </a:pPr>
            <a:r>
              <a:rPr lang="en-US" dirty="0">
                <a:solidFill>
                  <a:schemeClr val="tx1"/>
                </a:solidFill>
              </a:rPr>
              <a:t>SC Afterschool Alliance </a:t>
            </a:r>
          </a:p>
          <a:p>
            <a:pPr marL="0" indent="0">
              <a:lnSpc>
                <a:spcPct val="90000"/>
              </a:lnSpc>
              <a:buNone/>
            </a:pPr>
            <a:endParaRPr lang="en-US" sz="1600" dirty="0">
              <a:solidFill>
                <a:schemeClr val="tx1"/>
              </a:solidFill>
            </a:endParaRPr>
          </a:p>
          <a:p>
            <a:pPr marL="0" indent="0">
              <a:spcBef>
                <a:spcPts val="0"/>
              </a:spcBef>
              <a:buNone/>
            </a:pPr>
            <a:r>
              <a:rPr lang="en-US" sz="1600" dirty="0">
                <a:solidFill>
                  <a:schemeClr val="tx1"/>
                </a:solidFill>
              </a:rPr>
              <a:t>	</a:t>
            </a:r>
            <a:r>
              <a:rPr lang="en-US" sz="2000" b="1" dirty="0">
                <a:solidFill>
                  <a:schemeClr val="tx1"/>
                </a:solidFill>
              </a:rPr>
              <a:t>Dr. David Mathis</a:t>
            </a:r>
          </a:p>
          <a:p>
            <a:pPr marL="800100" lvl="2" indent="0">
              <a:spcBef>
                <a:spcPts val="0"/>
              </a:spcBef>
              <a:buNone/>
            </a:pPr>
            <a:r>
              <a:rPr lang="en-US" sz="1600" dirty="0">
                <a:solidFill>
                  <a:schemeClr val="tx1"/>
                </a:solidFill>
              </a:rPr>
              <a:t>Deputy Superintendent</a:t>
            </a:r>
          </a:p>
          <a:p>
            <a:pPr marL="800100" lvl="2" indent="0">
              <a:spcBef>
                <a:spcPts val="0"/>
              </a:spcBef>
              <a:buNone/>
            </a:pPr>
            <a:r>
              <a:rPr lang="en-US" sz="1600" dirty="0">
                <a:solidFill>
                  <a:schemeClr val="tx1"/>
                </a:solidFill>
              </a:rPr>
              <a:t>SC Dept. of Education</a:t>
            </a:r>
          </a:p>
          <a:p>
            <a:pPr marL="0" indent="0">
              <a:lnSpc>
                <a:spcPct val="90000"/>
              </a:lnSpc>
              <a:buNone/>
            </a:pPr>
            <a:endParaRPr lang="en-US" sz="1600" dirty="0">
              <a:solidFill>
                <a:schemeClr val="tx1"/>
              </a:solidFill>
            </a:endParaRPr>
          </a:p>
          <a:p>
            <a:pPr marL="0" indent="0">
              <a:spcBef>
                <a:spcPts val="0"/>
              </a:spcBef>
              <a:buNone/>
            </a:pPr>
            <a:r>
              <a:rPr lang="en-US" sz="1600" dirty="0">
                <a:solidFill>
                  <a:schemeClr val="tx1"/>
                </a:solidFill>
              </a:rPr>
              <a:t>	</a:t>
            </a:r>
            <a:r>
              <a:rPr lang="en-US" sz="2000" b="1" dirty="0">
                <a:solidFill>
                  <a:schemeClr val="tx1"/>
                </a:solidFill>
              </a:rPr>
              <a:t>Eden Hendrick</a:t>
            </a:r>
          </a:p>
          <a:p>
            <a:pPr marL="800100" lvl="2" indent="0">
              <a:spcBef>
                <a:spcPts val="0"/>
              </a:spcBef>
              <a:buNone/>
            </a:pPr>
            <a:r>
              <a:rPr lang="en-US" sz="1600" dirty="0">
                <a:solidFill>
                  <a:schemeClr val="tx1"/>
                </a:solidFill>
              </a:rPr>
              <a:t>Acting Director</a:t>
            </a:r>
          </a:p>
          <a:p>
            <a:pPr marL="800100" lvl="2" indent="0">
              <a:spcBef>
                <a:spcPts val="0"/>
              </a:spcBef>
              <a:buNone/>
            </a:pPr>
            <a:r>
              <a:rPr lang="en-US" sz="1600" dirty="0">
                <a:solidFill>
                  <a:schemeClr val="tx1"/>
                </a:solidFill>
              </a:rPr>
              <a:t>SC Dept. of Juvenile Justice</a:t>
            </a:r>
          </a:p>
          <a:p>
            <a:pPr marL="0" indent="0">
              <a:spcBef>
                <a:spcPts val="0"/>
              </a:spcBef>
              <a:buNone/>
            </a:pPr>
            <a:r>
              <a:rPr lang="en-US" sz="1600" dirty="0">
                <a:solidFill>
                  <a:schemeClr val="tx1"/>
                </a:solidFill>
              </a:rPr>
              <a:t>	</a:t>
            </a:r>
          </a:p>
        </p:txBody>
      </p:sp>
      <p:pic>
        <p:nvPicPr>
          <p:cNvPr id="5" name="Picture 4" descr="A picture containing person, outdoor, athletic game, sport&#10;&#10;Description automatically generated">
            <a:extLst>
              <a:ext uri="{FF2B5EF4-FFF2-40B4-BE49-F238E27FC236}">
                <a16:creationId xmlns:a16="http://schemas.microsoft.com/office/drawing/2014/main" id="{6ECAB18A-6139-D34B-843A-49E398532D34}"/>
              </a:ext>
            </a:extLst>
          </p:cNvPr>
          <p:cNvPicPr/>
          <p:nvPr/>
        </p:nvPicPr>
        <p:blipFill rotWithShape="1">
          <a:blip r:embed="rId2">
            <a:extLst>
              <a:ext uri="{28A0092B-C50C-407E-A947-70E740481C1C}">
                <a14:useLocalDpi xmlns:a14="http://schemas.microsoft.com/office/drawing/2010/main" val="0"/>
              </a:ext>
            </a:extLst>
          </a:blip>
          <a:srcRect l="32321" r="8305" b="-1"/>
          <a:stretch/>
        </p:blipFill>
        <p:spPr bwMode="auto">
          <a:xfrm>
            <a:off x="6091916" y="10"/>
            <a:ext cx="6100084" cy="6857990"/>
          </a:xfrm>
          <a:prstGeom prst="rect">
            <a:avLst/>
          </a:prstGeom>
          <a:noFill/>
        </p:spPr>
      </p:pic>
    </p:spTree>
    <p:extLst>
      <p:ext uri="{BB962C8B-B14F-4D97-AF65-F5344CB8AC3E}">
        <p14:creationId xmlns:p14="http://schemas.microsoft.com/office/powerpoint/2010/main" val="581963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3929-8DC1-414C-A32D-0DA35E2824B6}"/>
              </a:ext>
            </a:extLst>
          </p:cNvPr>
          <p:cNvSpPr>
            <a:spLocks noGrp="1"/>
          </p:cNvSpPr>
          <p:nvPr>
            <p:ph type="title"/>
          </p:nvPr>
        </p:nvSpPr>
        <p:spPr/>
        <p:txBody>
          <a:bodyPr/>
          <a:lstStyle/>
          <a:p>
            <a:r>
              <a:rPr lang="en-US" b="1" dirty="0"/>
              <a:t>The grant application and resources</a:t>
            </a:r>
          </a:p>
        </p:txBody>
      </p:sp>
      <p:sp>
        <p:nvSpPr>
          <p:cNvPr id="3" name="Content Placeholder 2">
            <a:extLst>
              <a:ext uri="{FF2B5EF4-FFF2-40B4-BE49-F238E27FC236}">
                <a16:creationId xmlns:a16="http://schemas.microsoft.com/office/drawing/2014/main" id="{C1DDBEC7-2061-F84E-8920-DE0A95109C4D}"/>
              </a:ext>
            </a:extLst>
          </p:cNvPr>
          <p:cNvSpPr>
            <a:spLocks noGrp="1"/>
          </p:cNvSpPr>
          <p:nvPr>
            <p:ph idx="1"/>
          </p:nvPr>
        </p:nvSpPr>
        <p:spPr>
          <a:xfrm>
            <a:off x="2124754" y="1905000"/>
            <a:ext cx="8915400" cy="4296911"/>
          </a:xfrm>
        </p:spPr>
        <p:txBody>
          <a:bodyPr>
            <a:normAutofit lnSpcReduction="10000"/>
          </a:bodyPr>
          <a:lstStyle/>
          <a:p>
            <a:r>
              <a:rPr lang="en-US" sz="2000" dirty="0"/>
              <a:t>To begin your application process, please go to the application link on the grants page located at </a:t>
            </a:r>
            <a:r>
              <a:rPr lang="en-US" sz="2000" dirty="0">
                <a:hlinkClick r:id="rId2"/>
              </a:rPr>
              <a:t>http://scafterschool.com/arp-grants/</a:t>
            </a:r>
            <a:endParaRPr lang="en-US" sz="2000" dirty="0">
              <a:solidFill>
                <a:schemeClr val="accent1"/>
              </a:solidFill>
            </a:endParaRPr>
          </a:p>
          <a:p>
            <a:pPr marL="0" indent="0">
              <a:buNone/>
            </a:pPr>
            <a:r>
              <a:rPr lang="en-US" sz="2000" dirty="0">
                <a:solidFill>
                  <a:schemeClr val="accent1"/>
                </a:solidFill>
              </a:rPr>
              <a:t>	</a:t>
            </a:r>
          </a:p>
          <a:p>
            <a:r>
              <a:rPr lang="en-US" sz="2000" dirty="0"/>
              <a:t>A recording of this webinar session will be posted on SCAA’s website at </a:t>
            </a:r>
            <a:r>
              <a:rPr lang="en-US" sz="2000" dirty="0">
                <a:hlinkClick r:id="rId2"/>
              </a:rPr>
              <a:t>http://scafterschool.com/arp-grants/</a:t>
            </a:r>
            <a:r>
              <a:rPr lang="en-US" sz="2000" dirty="0"/>
              <a:t> for your viewing convenience.</a:t>
            </a:r>
          </a:p>
          <a:p>
            <a:pPr marL="0" indent="0">
              <a:buNone/>
            </a:pPr>
            <a:endParaRPr lang="en-US" sz="2000" dirty="0"/>
          </a:p>
          <a:p>
            <a:r>
              <a:rPr lang="en-US" sz="2000" dirty="0"/>
              <a:t>FAQ (Frequently Asked Questions), will be posted on the grant’s page.</a:t>
            </a:r>
          </a:p>
          <a:p>
            <a:pPr marL="0" indent="0">
              <a:buNone/>
            </a:pPr>
            <a:endParaRPr lang="en-US" sz="2000" dirty="0"/>
          </a:p>
          <a:p>
            <a:pPr marL="0" indent="0">
              <a:buNone/>
            </a:pPr>
            <a:r>
              <a:rPr lang="en-US" dirty="0"/>
              <a:t>   </a:t>
            </a:r>
            <a:endParaRPr lang="en-US" b="1" u="sng" dirty="0">
              <a:solidFill>
                <a:schemeClr val="accent1"/>
              </a:solidFill>
            </a:endParaRPr>
          </a:p>
        </p:txBody>
      </p:sp>
    </p:spTree>
    <p:extLst>
      <p:ext uri="{BB962C8B-B14F-4D97-AF65-F5344CB8AC3E}">
        <p14:creationId xmlns:p14="http://schemas.microsoft.com/office/powerpoint/2010/main" val="1021552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175BE-78F3-BF4C-830E-74B96EDF286A}"/>
              </a:ext>
            </a:extLst>
          </p:cNvPr>
          <p:cNvSpPr>
            <a:spLocks noGrp="1"/>
          </p:cNvSpPr>
          <p:nvPr>
            <p:ph type="title"/>
          </p:nvPr>
        </p:nvSpPr>
        <p:spPr>
          <a:xfrm>
            <a:off x="1512266" y="624110"/>
            <a:ext cx="8911687" cy="1280890"/>
          </a:xfrm>
        </p:spPr>
        <p:txBody>
          <a:bodyPr/>
          <a:lstStyle/>
          <a:p>
            <a:r>
              <a:rPr lang="en-US" b="1" dirty="0">
                <a:solidFill>
                  <a:schemeClr val="accent1"/>
                </a:solidFill>
              </a:rPr>
              <a:t>Reporting and what will be requested?</a:t>
            </a:r>
          </a:p>
        </p:txBody>
      </p:sp>
      <p:sp>
        <p:nvSpPr>
          <p:cNvPr id="11" name="Content Placeholder 2">
            <a:extLst>
              <a:ext uri="{FF2B5EF4-FFF2-40B4-BE49-F238E27FC236}">
                <a16:creationId xmlns:a16="http://schemas.microsoft.com/office/drawing/2014/main" id="{1BE87199-C418-45EE-851E-E61CCF85745F}"/>
              </a:ext>
            </a:extLst>
          </p:cNvPr>
          <p:cNvSpPr>
            <a:spLocks noGrp="1"/>
          </p:cNvSpPr>
          <p:nvPr>
            <p:ph idx="1"/>
          </p:nvPr>
        </p:nvSpPr>
        <p:spPr>
          <a:xfrm>
            <a:off x="2046514" y="1524000"/>
            <a:ext cx="9826172" cy="4992914"/>
          </a:xfrm>
        </p:spPr>
        <p:txBody>
          <a:bodyPr>
            <a:normAutofit/>
          </a:bodyPr>
          <a:lstStyle/>
          <a:p>
            <a:r>
              <a:rPr lang="en-US" sz="2000" dirty="0">
                <a:solidFill>
                  <a:schemeClr val="tx1"/>
                </a:solidFill>
                <a:latin typeface="Arial" panose="020B0604020202020204" pitchFamily="34" charset="0"/>
                <a:cs typeface="Arial" panose="020B0604020202020204" pitchFamily="34" charset="0"/>
              </a:rPr>
              <a:t>Grantees will report on a quarterly/annual basis – Schedule: TBD</a:t>
            </a:r>
          </a:p>
          <a:p>
            <a:pPr marL="0" indent="0">
              <a:buNone/>
            </a:pPr>
            <a:endParaRPr lang="en-US"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Preliminary list of data that will be requested:</a:t>
            </a:r>
          </a:p>
          <a:p>
            <a:pPr marL="0" indent="0">
              <a:buNone/>
            </a:pPr>
            <a:r>
              <a:rPr lang="en-US" sz="2000" dirty="0">
                <a:solidFill>
                  <a:schemeClr val="tx1"/>
                </a:solidFill>
                <a:latin typeface="Arial" panose="020B0604020202020204" pitchFamily="34" charset="0"/>
                <a:cs typeface="Arial" panose="020B0604020202020204" pitchFamily="34" charset="0"/>
              </a:rPr>
              <a:t>	* Number of youth served </a:t>
            </a:r>
          </a:p>
          <a:p>
            <a:pPr marL="0" indent="0">
              <a:buNone/>
            </a:pPr>
            <a:r>
              <a:rPr lang="en-US" sz="2000" dirty="0">
                <a:solidFill>
                  <a:schemeClr val="tx1"/>
                </a:solidFill>
                <a:latin typeface="Arial" panose="020B0604020202020204" pitchFamily="34" charset="0"/>
                <a:cs typeface="Arial" panose="020B0604020202020204" pitchFamily="34" charset="0"/>
              </a:rPr>
              <a:t>	* Demographics of youth served</a:t>
            </a:r>
          </a:p>
          <a:p>
            <a:pPr marL="0" indent="0">
              <a:buNone/>
            </a:pPr>
            <a:r>
              <a:rPr lang="en-US" sz="2000" dirty="0">
                <a:solidFill>
                  <a:schemeClr val="tx1"/>
                </a:solidFill>
                <a:latin typeface="Arial" panose="020B0604020202020204" pitchFamily="34" charset="0"/>
                <a:cs typeface="Arial" panose="020B0604020202020204" pitchFamily="34" charset="0"/>
              </a:rPr>
              <a:t>	* Program  daily attendance</a:t>
            </a:r>
          </a:p>
          <a:p>
            <a:pPr marL="0" indent="0">
              <a:buNone/>
            </a:pPr>
            <a:r>
              <a:rPr lang="en-US" sz="2000" dirty="0">
                <a:solidFill>
                  <a:schemeClr val="tx1"/>
                </a:solidFill>
                <a:latin typeface="Arial" panose="020B0604020202020204" pitchFamily="34" charset="0"/>
                <a:cs typeface="Arial" panose="020B0604020202020204" pitchFamily="34" charset="0"/>
              </a:rPr>
              <a:t>	*Dosage: number of days and hours of programming offered</a:t>
            </a:r>
          </a:p>
          <a:p>
            <a:pPr marL="0" indent="0">
              <a:buNone/>
            </a:pPr>
            <a:r>
              <a:rPr lang="en-US" sz="2000" dirty="0">
                <a:solidFill>
                  <a:schemeClr val="tx1"/>
                </a:solidFill>
                <a:latin typeface="Arial" panose="020B0604020202020204" pitchFamily="34" charset="0"/>
                <a:cs typeface="Arial" panose="020B0604020202020204" pitchFamily="34" charset="0"/>
              </a:rPr>
              <a:t>	*Youth satisfaction and sense of belonging</a:t>
            </a:r>
          </a:p>
          <a:p>
            <a:pPr marL="0" indent="0">
              <a:buNone/>
            </a:pPr>
            <a:r>
              <a:rPr lang="en-US" sz="2000" dirty="0">
                <a:solidFill>
                  <a:schemeClr val="tx1"/>
                </a:solidFill>
                <a:latin typeface="Arial" panose="020B0604020202020204" pitchFamily="34" charset="0"/>
                <a:cs typeface="Arial" panose="020B0604020202020204" pitchFamily="34" charset="0"/>
              </a:rPr>
              <a:t>	*Grantee specific goals/outcomes required upon acceptance of award</a:t>
            </a:r>
          </a:p>
          <a:p>
            <a:pPr marL="0" indent="0">
              <a:buNone/>
            </a:pPr>
            <a:r>
              <a:rPr lang="en-US" sz="2000" dirty="0">
                <a:solidFill>
                  <a:schemeClr val="tx1"/>
                </a:solidFill>
                <a:latin typeface="Arial" panose="020B0604020202020204" pitchFamily="34" charset="0"/>
                <a:cs typeface="Arial" panose="020B0604020202020204" pitchFamily="34" charset="0"/>
              </a:rPr>
              <a:t>	*Budget for subsequent funding years i.e., Year 2 (submit in 2022) </a:t>
            </a:r>
          </a:p>
        </p:txBody>
      </p:sp>
    </p:spTree>
    <p:extLst>
      <p:ext uri="{BB962C8B-B14F-4D97-AF65-F5344CB8AC3E}">
        <p14:creationId xmlns:p14="http://schemas.microsoft.com/office/powerpoint/2010/main" val="2139400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31AF-F083-8448-9442-049E08A7DF1A}"/>
              </a:ext>
            </a:extLst>
          </p:cNvPr>
          <p:cNvSpPr>
            <a:spLocks noGrp="1"/>
          </p:cNvSpPr>
          <p:nvPr>
            <p:ph type="title"/>
          </p:nvPr>
        </p:nvSpPr>
        <p:spPr>
          <a:xfrm>
            <a:off x="1867211" y="667649"/>
            <a:ext cx="8911687" cy="1280890"/>
          </a:xfrm>
        </p:spPr>
        <p:txBody>
          <a:bodyPr/>
          <a:lstStyle/>
          <a:p>
            <a:r>
              <a:rPr lang="en-US" b="1" dirty="0"/>
              <a:t>Proposal review process</a:t>
            </a:r>
          </a:p>
        </p:txBody>
      </p:sp>
      <p:sp>
        <p:nvSpPr>
          <p:cNvPr id="6" name="Content Placeholder 2">
            <a:extLst>
              <a:ext uri="{FF2B5EF4-FFF2-40B4-BE49-F238E27FC236}">
                <a16:creationId xmlns:a16="http://schemas.microsoft.com/office/drawing/2014/main" id="{7CE40EDE-900B-4F22-935D-E93DEF7C2AC7}"/>
              </a:ext>
            </a:extLst>
          </p:cNvPr>
          <p:cNvSpPr>
            <a:spLocks noGrp="1"/>
          </p:cNvSpPr>
          <p:nvPr>
            <p:ph idx="1"/>
          </p:nvPr>
        </p:nvSpPr>
        <p:spPr>
          <a:xfrm>
            <a:off x="2032000" y="1628953"/>
            <a:ext cx="9472612" cy="4575908"/>
          </a:xfrm>
        </p:spPr>
        <p:txBody>
          <a:bodyPr/>
          <a:lstStyle/>
          <a:p>
            <a:pPr>
              <a:lnSpc>
                <a:spcPct val="150000"/>
              </a:lnSpc>
            </a:pPr>
            <a:r>
              <a:rPr lang="en-US" dirty="0">
                <a:latin typeface="Arial" panose="020B0604020202020204" pitchFamily="34" charset="0"/>
                <a:cs typeface="Arial" panose="020B0604020202020204" pitchFamily="34" charset="0"/>
              </a:rPr>
              <a:t>SCAA is pursuing expansive, statewide outreach to engage application reviewers with a focus on recruiting strong representation of individuals with experience or connections to youth development. </a:t>
            </a:r>
          </a:p>
          <a:p>
            <a:pPr>
              <a:lnSpc>
                <a:spcPct val="150000"/>
              </a:lnSpc>
            </a:pPr>
            <a:r>
              <a:rPr lang="en-US" dirty="0">
                <a:latin typeface="Arial" panose="020B0604020202020204" pitchFamily="34" charset="0"/>
                <a:cs typeface="Arial" panose="020B0604020202020204" pitchFamily="34" charset="0"/>
              </a:rPr>
              <a:t>All reviewers will be asked to disclose conflicts of interest. Small groups of reviewers will read and independently score approximately 15 applications each. </a:t>
            </a:r>
          </a:p>
          <a:p>
            <a:pPr>
              <a:lnSpc>
                <a:spcPct val="150000"/>
              </a:lnSpc>
            </a:pPr>
            <a:r>
              <a:rPr lang="en-US" dirty="0">
                <a:latin typeface="Arial" panose="020B0604020202020204" pitchFamily="34" charset="0"/>
                <a:cs typeface="Arial" panose="020B0604020202020204" pitchFamily="34" charset="0"/>
              </a:rPr>
              <a:t>All reviewers will use the same scoring rubric. Once reviewers have completed a through review and scoring process, SCAA will review the scoring from across all groups. </a:t>
            </a:r>
          </a:p>
        </p:txBody>
      </p:sp>
    </p:spTree>
    <p:extLst>
      <p:ext uri="{BB962C8B-B14F-4D97-AF65-F5344CB8AC3E}">
        <p14:creationId xmlns:p14="http://schemas.microsoft.com/office/powerpoint/2010/main" val="2588015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61BF58-65CE-A548-B720-B468C48B0CAF}"/>
              </a:ext>
            </a:extLst>
          </p:cNvPr>
          <p:cNvSpPr>
            <a:spLocks noGrp="1"/>
          </p:cNvSpPr>
          <p:nvPr>
            <p:ph type="title"/>
          </p:nvPr>
        </p:nvSpPr>
        <p:spPr>
          <a:xfrm>
            <a:off x="1259893" y="3101093"/>
            <a:ext cx="2454052" cy="3029344"/>
          </a:xfrm>
        </p:spPr>
        <p:txBody>
          <a:bodyPr>
            <a:normAutofit/>
          </a:bodyPr>
          <a:lstStyle/>
          <a:p>
            <a:r>
              <a:rPr lang="en-US" sz="3200" b="1">
                <a:solidFill>
                  <a:schemeClr val="bg1"/>
                </a:solidFill>
              </a:rPr>
              <a:t>Reviewers scoring rubric</a:t>
            </a:r>
          </a:p>
        </p:txBody>
      </p:sp>
      <p:sp>
        <p:nvSpPr>
          <p:cNvPr id="14"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 name="Rectangle 15">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44">
            <a:extLst>
              <a:ext uri="{FF2B5EF4-FFF2-40B4-BE49-F238E27FC236}">
                <a16:creationId xmlns:a16="http://schemas.microsoft.com/office/drawing/2014/main" id="{0BB417B7-E6FB-4A3F-A403-1C8219D2AC6A}"/>
              </a:ext>
            </a:extLst>
          </p:cNvPr>
          <p:cNvGraphicFramePr>
            <a:graphicFrameLocks noGrp="1"/>
          </p:cNvGraphicFramePr>
          <p:nvPr>
            <p:ph idx="1"/>
            <p:extLst>
              <p:ext uri="{D42A27DB-BD31-4B8C-83A1-F6EECF244321}">
                <p14:modId xmlns:p14="http://schemas.microsoft.com/office/powerpoint/2010/main" val="1076097093"/>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30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Hands on keyboard and mouse">
            <a:extLst>
              <a:ext uri="{FF2B5EF4-FFF2-40B4-BE49-F238E27FC236}">
                <a16:creationId xmlns:a16="http://schemas.microsoft.com/office/drawing/2014/main" id="{329E11D3-D3BC-4D10-9AD4-D28974958049}"/>
              </a:ext>
            </a:extLst>
          </p:cNvPr>
          <p:cNvPicPr>
            <a:picLocks noChangeAspect="1"/>
          </p:cNvPicPr>
          <p:nvPr/>
        </p:nvPicPr>
        <p:blipFill rotWithShape="1">
          <a:blip r:embed="rId2"/>
          <a:srcRect l="22347" r="3928" b="-1"/>
          <a:stretch/>
        </p:blipFill>
        <p:spPr>
          <a:xfrm>
            <a:off x="1" y="10"/>
            <a:ext cx="7574440" cy="6857990"/>
          </a:xfrm>
          <a:prstGeom prst="rect">
            <a:avLst/>
          </a:prstGeom>
        </p:spPr>
      </p:pic>
      <p:sp>
        <p:nvSpPr>
          <p:cNvPr id="50"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1">
            <a:extLst>
              <a:ext uri="{FF2B5EF4-FFF2-40B4-BE49-F238E27FC236}">
                <a16:creationId xmlns:a16="http://schemas.microsoft.com/office/drawing/2014/main" id="{8C4BDC2B-E515-4F7F-BD5E-EAF5FF8A3F85}"/>
              </a:ext>
            </a:extLst>
          </p:cNvPr>
          <p:cNvSpPr>
            <a:spLocks noGrp="1"/>
          </p:cNvSpPr>
          <p:nvPr>
            <p:ph type="title"/>
          </p:nvPr>
        </p:nvSpPr>
        <p:spPr>
          <a:xfrm>
            <a:off x="541867" y="787400"/>
            <a:ext cx="7145866" cy="778933"/>
          </a:xfrm>
        </p:spPr>
        <p:txBody>
          <a:bodyPr anchor="ctr">
            <a:normAutofit/>
          </a:bodyPr>
          <a:lstStyle/>
          <a:p>
            <a:pPr algn="r"/>
            <a:r>
              <a:rPr lang="en-US" sz="3200" b="1" dirty="0">
                <a:solidFill>
                  <a:srgbClr val="FEFFFF"/>
                </a:solidFill>
              </a:rPr>
              <a:t>Remember to </a:t>
            </a:r>
          </a:p>
        </p:txBody>
      </p:sp>
      <p:sp>
        <p:nvSpPr>
          <p:cNvPr id="5" name="Content Placeholder 2">
            <a:extLst>
              <a:ext uri="{FF2B5EF4-FFF2-40B4-BE49-F238E27FC236}">
                <a16:creationId xmlns:a16="http://schemas.microsoft.com/office/drawing/2014/main" id="{6BEBAA88-7822-4115-94E1-4C01962F863D}"/>
              </a:ext>
            </a:extLst>
          </p:cNvPr>
          <p:cNvSpPr>
            <a:spLocks noGrp="1"/>
          </p:cNvSpPr>
          <p:nvPr>
            <p:ph idx="1"/>
          </p:nvPr>
        </p:nvSpPr>
        <p:spPr>
          <a:xfrm>
            <a:off x="7582063" y="1737722"/>
            <a:ext cx="4674204" cy="4743370"/>
          </a:xfrm>
        </p:spPr>
        <p:txBody>
          <a:bodyPr>
            <a:normAutofit/>
          </a:bodyPr>
          <a:lstStyle/>
          <a:p>
            <a:pPr>
              <a:lnSpc>
                <a:spcPct val="90000"/>
              </a:lnSpc>
            </a:pPr>
            <a:endParaRPr lang="en-US" sz="1500" dirty="0">
              <a:solidFill>
                <a:schemeClr val="tx1">
                  <a:lumMod val="95000"/>
                  <a:lumOff val="5000"/>
                </a:schemeClr>
              </a:solidFill>
            </a:endParaRPr>
          </a:p>
          <a:p>
            <a:pPr>
              <a:lnSpc>
                <a:spcPct val="90000"/>
              </a:lnSpc>
            </a:pPr>
            <a:endParaRPr lang="en-US" sz="1500" dirty="0">
              <a:solidFill>
                <a:schemeClr val="tx1">
                  <a:lumMod val="95000"/>
                  <a:lumOff val="5000"/>
                </a:schemeClr>
              </a:solidFill>
            </a:endParaRPr>
          </a:p>
          <a:p>
            <a:pPr>
              <a:lnSpc>
                <a:spcPct val="90000"/>
              </a:lnSpc>
            </a:pPr>
            <a:r>
              <a:rPr lang="en-US" sz="2000" dirty="0">
                <a:solidFill>
                  <a:schemeClr val="tx1">
                    <a:lumMod val="95000"/>
                    <a:lumOff val="5000"/>
                  </a:schemeClr>
                </a:solidFill>
                <a:latin typeface="Arial" panose="020B0604020202020204" pitchFamily="34" charset="0"/>
                <a:cs typeface="Arial" panose="020B0604020202020204" pitchFamily="34" charset="0"/>
              </a:rPr>
              <a:t>Use the grant webpage: 	   </a:t>
            </a:r>
            <a:r>
              <a:rPr lang="en-US" sz="2000" dirty="0">
                <a:solidFill>
                  <a:schemeClr val="tx1">
                    <a:lumMod val="95000"/>
                    <a:lumOff val="5000"/>
                  </a:schemeClr>
                </a:solidFill>
                <a:latin typeface="Arial" panose="020B0604020202020204" pitchFamily="34" charset="0"/>
                <a:cs typeface="Arial" panose="020B0604020202020204" pitchFamily="34" charset="0"/>
                <a:hlinkClick r:id="rId3"/>
              </a:rPr>
              <a:t>http://www.scafterschool.com/arp.grants</a:t>
            </a: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marL="0" indent="0">
              <a:lnSpc>
                <a:spcPct val="90000"/>
              </a:lnSpc>
              <a:buNone/>
            </a:pP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marL="0" indent="0">
              <a:lnSpc>
                <a:spcPct val="90000"/>
              </a:lnSpc>
              <a:buNone/>
            </a:pP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marL="0" indent="0">
              <a:lnSpc>
                <a:spcPct val="90000"/>
              </a:lnSpc>
              <a:buNone/>
            </a:pPr>
            <a:r>
              <a:rPr lang="en-US" sz="2000" b="1" dirty="0">
                <a:solidFill>
                  <a:schemeClr val="tx1">
                    <a:lumMod val="95000"/>
                    <a:lumOff val="5000"/>
                  </a:schemeClr>
                </a:solidFill>
                <a:latin typeface="Arial" panose="020B0604020202020204" pitchFamily="34" charset="0"/>
                <a:cs typeface="Arial" panose="020B0604020202020204" pitchFamily="34" charset="0"/>
              </a:rPr>
              <a:t>Contact</a:t>
            </a:r>
          </a:p>
          <a:p>
            <a:pPr marL="0" indent="0">
              <a:lnSpc>
                <a:spcPct val="90000"/>
              </a:lnSpc>
              <a:buNone/>
            </a:pPr>
            <a:r>
              <a:rPr lang="en-US" dirty="0">
                <a:solidFill>
                  <a:schemeClr val="tx1">
                    <a:lumMod val="95000"/>
                    <a:lumOff val="5000"/>
                  </a:schemeClr>
                </a:solidFill>
                <a:latin typeface="Arial" panose="020B0604020202020204" pitchFamily="34" charset="0"/>
                <a:cs typeface="Arial" panose="020B0604020202020204" pitchFamily="34" charset="0"/>
              </a:rPr>
              <a:t>      Michelle </a:t>
            </a:r>
            <a:r>
              <a:rPr lang="en-US" dirty="0" err="1">
                <a:solidFill>
                  <a:schemeClr val="tx1">
                    <a:lumMod val="95000"/>
                    <a:lumOff val="5000"/>
                  </a:schemeClr>
                </a:solidFill>
                <a:latin typeface="Arial" panose="020B0604020202020204" pitchFamily="34" charset="0"/>
                <a:cs typeface="Arial" panose="020B0604020202020204" pitchFamily="34" charset="0"/>
              </a:rPr>
              <a:t>Nimmons</a:t>
            </a:r>
            <a:r>
              <a:rPr lang="en-US" dirty="0">
                <a:solidFill>
                  <a:schemeClr val="tx1">
                    <a:lumMod val="95000"/>
                    <a:lumOff val="5000"/>
                  </a:schemeClr>
                </a:solidFill>
                <a:latin typeface="Arial" panose="020B0604020202020204" pitchFamily="34" charset="0"/>
                <a:cs typeface="Arial" panose="020B0604020202020204" pitchFamily="34" charset="0"/>
              </a:rPr>
              <a:t>, Director of Grants</a:t>
            </a:r>
          </a:p>
          <a:p>
            <a:pPr marL="0" indent="0">
              <a:lnSpc>
                <a:spcPct val="90000"/>
              </a:lnSpc>
              <a:buNone/>
            </a:pPr>
            <a:r>
              <a:rPr lang="en-US" dirty="0">
                <a:solidFill>
                  <a:schemeClr val="tx1">
                    <a:lumMod val="95000"/>
                    <a:lumOff val="5000"/>
                  </a:schemeClr>
                </a:solidFill>
                <a:latin typeface="Arial" panose="020B0604020202020204" pitchFamily="34" charset="0"/>
                <a:cs typeface="Arial" panose="020B0604020202020204" pitchFamily="34" charset="0"/>
              </a:rPr>
              <a:t>	 and Contracts</a:t>
            </a:r>
          </a:p>
          <a:p>
            <a:pPr marL="0" indent="0">
              <a:lnSpc>
                <a:spcPct val="90000"/>
              </a:lnSpc>
              <a:buNone/>
            </a:pPr>
            <a:r>
              <a:rPr lang="en-US" dirty="0">
                <a:solidFill>
                  <a:schemeClr val="tx1">
                    <a:lumMod val="95000"/>
                    <a:lumOff val="5000"/>
                  </a:schemeClr>
                </a:solidFill>
                <a:latin typeface="Arial" panose="020B0604020202020204" pitchFamily="34" charset="0"/>
                <a:cs typeface="Arial" panose="020B0604020202020204" pitchFamily="34" charset="0"/>
              </a:rPr>
              <a:t>      (803) 254-5454 </a:t>
            </a:r>
          </a:p>
          <a:p>
            <a:pPr marL="400050" lvl="1" indent="0">
              <a:lnSpc>
                <a:spcPct val="90000"/>
              </a:lnSpc>
              <a:buNone/>
            </a:pPr>
            <a:r>
              <a:rPr lang="en-US" dirty="0">
                <a:solidFill>
                  <a:schemeClr val="tx1">
                    <a:lumMod val="95000"/>
                    <a:lumOff val="5000"/>
                  </a:schemeClr>
                </a:solidFill>
                <a:latin typeface="Arial" panose="020B0604020202020204" pitchFamily="34" charset="0"/>
                <a:cs typeface="Arial" panose="020B0604020202020204" pitchFamily="34" charset="0"/>
              </a:rPr>
              <a:t>or via email at </a:t>
            </a:r>
            <a:r>
              <a:rPr lang="en-US" u="sng" dirty="0">
                <a:solidFill>
                  <a:schemeClr val="tx1">
                    <a:lumMod val="95000"/>
                    <a:lumOff val="5000"/>
                  </a:schemeClr>
                </a:solidFill>
                <a:latin typeface="Arial" panose="020B0604020202020204" pitchFamily="34" charset="0"/>
                <a:cs typeface="Arial" panose="020B0604020202020204" pitchFamily="34" charset="0"/>
              </a:rPr>
              <a:t>mnimmons@scafterschool.com </a:t>
            </a:r>
            <a:endParaRPr lang="en-US"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11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99312D-70EB-4C9E-80C7-0200825009FC}"/>
              </a:ext>
            </a:extLst>
          </p:cNvPr>
          <p:cNvSpPr>
            <a:spLocks noGrp="1"/>
          </p:cNvSpPr>
          <p:nvPr>
            <p:ph type="title"/>
          </p:nvPr>
        </p:nvSpPr>
        <p:spPr>
          <a:xfrm>
            <a:off x="1890794" y="477984"/>
            <a:ext cx="9474333" cy="4125014"/>
          </a:xfrm>
        </p:spPr>
        <p:txBody>
          <a:bodyPr>
            <a:normAutofit/>
          </a:bodyPr>
          <a:lstStyle/>
          <a:p>
            <a:pPr algn="ctr"/>
            <a:r>
              <a:rPr lang="en-US" sz="4000" b="1" dirty="0">
                <a:solidFill>
                  <a:schemeClr val="accent1"/>
                </a:solidFill>
                <a:latin typeface="Calibri Light" panose="020F0302020204030204" pitchFamily="34" charset="0"/>
                <a:cs typeface="Calibri Light" panose="020F0302020204030204" pitchFamily="34" charset="0"/>
              </a:rPr>
              <a:t>Dr. Terry Peterson</a:t>
            </a:r>
            <a:br>
              <a:rPr lang="en-US" sz="4000" b="1" dirty="0">
                <a:solidFill>
                  <a:schemeClr val="accent1"/>
                </a:solidFill>
                <a:latin typeface="Calibri Light" panose="020F0302020204030204" pitchFamily="34" charset="0"/>
                <a:cs typeface="Calibri Light" panose="020F0302020204030204" pitchFamily="34" charset="0"/>
              </a:rPr>
            </a:br>
            <a:r>
              <a:rPr lang="en-US" sz="2000" dirty="0">
                <a:solidFill>
                  <a:schemeClr val="accent1"/>
                </a:solidFill>
                <a:latin typeface="Calibri Light" panose="020F0302020204030204" pitchFamily="34" charset="0"/>
                <a:cs typeface="Calibri Light" panose="020F0302020204030204" pitchFamily="34" charset="0"/>
              </a:rPr>
              <a:t>SC Afterschool Alliance Board Member</a:t>
            </a:r>
            <a:br>
              <a:rPr lang="en-US" sz="2000" b="1" dirty="0">
                <a:solidFill>
                  <a:schemeClr val="accent1"/>
                </a:solidFill>
                <a:latin typeface="Calibri Light" panose="020F0302020204030204" pitchFamily="34" charset="0"/>
                <a:cs typeface="Calibri Light" panose="020F0302020204030204" pitchFamily="34" charset="0"/>
              </a:rPr>
            </a:br>
            <a:r>
              <a:rPr lang="en-US" sz="2000" b="1" dirty="0">
                <a:solidFill>
                  <a:schemeClr val="accent1"/>
                </a:solidFill>
                <a:latin typeface="Calibri Light" panose="020F0302020204030204" pitchFamily="34" charset="0"/>
                <a:cs typeface="Calibri Light" panose="020F0302020204030204" pitchFamily="34" charset="0"/>
              </a:rPr>
              <a:t>Chief Counselor to Former U.S. Secretary of Education and Governor Dick Riley</a:t>
            </a:r>
          </a:p>
        </p:txBody>
      </p:sp>
      <p:sp>
        <p:nvSpPr>
          <p:cNvPr id="5" name="Text Placeholder 4">
            <a:extLst>
              <a:ext uri="{FF2B5EF4-FFF2-40B4-BE49-F238E27FC236}">
                <a16:creationId xmlns:a16="http://schemas.microsoft.com/office/drawing/2014/main" id="{6A22CEF8-59AE-4C4A-B9E0-AB5CD133AC8C}"/>
              </a:ext>
            </a:extLst>
          </p:cNvPr>
          <p:cNvSpPr>
            <a:spLocks noGrp="1"/>
          </p:cNvSpPr>
          <p:nvPr>
            <p:ph type="body" idx="1"/>
          </p:nvPr>
        </p:nvSpPr>
        <p:spPr>
          <a:xfrm>
            <a:off x="2415092" y="4083882"/>
            <a:ext cx="8915399" cy="1555864"/>
          </a:xfrm>
        </p:spPr>
        <p:txBody>
          <a:bodyPr>
            <a:normAutofit/>
          </a:bodyPr>
          <a:lstStyle/>
          <a:p>
            <a:pPr algn="ctr"/>
            <a:r>
              <a:rPr lang="en-US" sz="3200" dirty="0"/>
              <a:t>Why Afterschool &amp; Summer Learning – Evidence-Based Programming</a:t>
            </a:r>
          </a:p>
        </p:txBody>
      </p:sp>
      <p:cxnSp>
        <p:nvCxnSpPr>
          <p:cNvPr id="7" name="Straight Connector 6">
            <a:extLst>
              <a:ext uri="{FF2B5EF4-FFF2-40B4-BE49-F238E27FC236}">
                <a16:creationId xmlns:a16="http://schemas.microsoft.com/office/drawing/2014/main" id="{4DF10D74-925D-4D04-B3B3-145CF6F5BAB2}"/>
              </a:ext>
            </a:extLst>
          </p:cNvPr>
          <p:cNvCxnSpPr/>
          <p:nvPr/>
        </p:nvCxnSpPr>
        <p:spPr>
          <a:xfrm>
            <a:off x="1849230" y="3751369"/>
            <a:ext cx="9887918"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765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5B6B0A-11FF-BD4E-A934-C6841847E8BA}"/>
              </a:ext>
            </a:extLst>
          </p:cNvPr>
          <p:cNvSpPr>
            <a:spLocks noGrp="1"/>
          </p:cNvSpPr>
          <p:nvPr>
            <p:ph type="title"/>
          </p:nvPr>
        </p:nvSpPr>
        <p:spPr>
          <a:xfrm>
            <a:off x="1046019" y="942108"/>
            <a:ext cx="3256550" cy="4969113"/>
          </a:xfrm>
        </p:spPr>
        <p:txBody>
          <a:bodyPr anchor="ctr">
            <a:normAutofit/>
          </a:bodyPr>
          <a:lstStyle/>
          <a:p>
            <a:r>
              <a:rPr lang="en-US" b="1" dirty="0">
                <a:solidFill>
                  <a:schemeClr val="tx2">
                    <a:lumMod val="75000"/>
                  </a:schemeClr>
                </a:solidFill>
              </a:rPr>
              <a:t>RESEARCH AND THE EVIDENCE BASE</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Content Placeholder 2">
            <a:extLst>
              <a:ext uri="{FF2B5EF4-FFF2-40B4-BE49-F238E27FC236}">
                <a16:creationId xmlns:a16="http://schemas.microsoft.com/office/drawing/2014/main" id="{30F5EA36-BB2D-5842-88B8-AA7D83DA0051}"/>
              </a:ext>
            </a:extLst>
          </p:cNvPr>
          <p:cNvSpPr>
            <a:spLocks noGrp="1"/>
          </p:cNvSpPr>
          <p:nvPr>
            <p:ph idx="1"/>
          </p:nvPr>
        </p:nvSpPr>
        <p:spPr>
          <a:xfrm>
            <a:off x="5222114" y="2761492"/>
            <a:ext cx="6565147" cy="3766007"/>
          </a:xfrm>
        </p:spPr>
        <p:txBody>
          <a:bodyPr anchor="ctr">
            <a:normAutofit/>
          </a:bodyPr>
          <a:lstStyle/>
          <a:p>
            <a:pPr marL="0" indent="0">
              <a:spcBef>
                <a:spcPts val="0"/>
              </a:spcBef>
              <a:buNone/>
            </a:pPr>
            <a:r>
              <a:rPr lang="en-US" sz="3200" cap="small" dirty="0">
                <a:solidFill>
                  <a:schemeClr val="tx2">
                    <a:lumMod val="75000"/>
                  </a:schemeClr>
                </a:solidFill>
                <a:latin typeface="Calibri Light" panose="020F0302020204030204" pitchFamily="34" charset="0"/>
                <a:cs typeface="Calibri Light" panose="020F0302020204030204" pitchFamily="34" charset="0"/>
              </a:rPr>
              <a:t>W</a:t>
            </a:r>
            <a:r>
              <a:rPr lang="en-US" sz="3200" dirty="0">
                <a:solidFill>
                  <a:schemeClr val="tx2">
                    <a:lumMod val="75000"/>
                  </a:schemeClr>
                </a:solidFill>
                <a:latin typeface="Calibri Light" panose="020F0302020204030204" pitchFamily="34" charset="0"/>
                <a:cs typeface="Calibri Light" panose="020F0302020204030204" pitchFamily="34" charset="0"/>
              </a:rPr>
              <a:t>hat community-based organizations and school districts need to know and use to help students recover from COVID disruptions and accelerate their learning and engagement.</a:t>
            </a:r>
          </a:p>
          <a:p>
            <a:pPr marL="0" indent="0">
              <a:spcBef>
                <a:spcPts val="0"/>
              </a:spcBef>
              <a:buNone/>
            </a:pPr>
            <a:endParaRPr lang="en-US" sz="3200" cap="small" dirty="0">
              <a:solidFill>
                <a:schemeClr val="tx2">
                  <a:lumMod val="75000"/>
                </a:schemeClr>
              </a:solidFill>
              <a:latin typeface="Calibri Light" panose="020F0302020204030204" pitchFamily="34" charset="0"/>
              <a:cs typeface="Calibri Light" panose="020F0302020204030204" pitchFamily="34" charset="0"/>
            </a:endParaRPr>
          </a:p>
          <a:p>
            <a:pPr marL="0" indent="0">
              <a:spcBef>
                <a:spcPts val="0"/>
              </a:spcBef>
              <a:buNone/>
            </a:pPr>
            <a:endParaRPr lang="en-US" dirty="0">
              <a:solidFill>
                <a:schemeClr val="tx2">
                  <a:lumMod val="75000"/>
                </a:schemeClr>
              </a:solidFill>
              <a:latin typeface="Calibri Light" panose="020F0302020204030204" pitchFamily="34" charset="0"/>
              <a:cs typeface="Calibri Light" panose="020F0302020204030204" pitchFamily="34" charset="0"/>
            </a:endParaRPr>
          </a:p>
          <a:p>
            <a:pPr marL="0" indent="0">
              <a:spcBef>
                <a:spcPts val="0"/>
              </a:spcBef>
              <a:buNone/>
            </a:pPr>
            <a:endParaRPr lang="en-US" dirty="0">
              <a:solidFill>
                <a:schemeClr val="tx2">
                  <a:lumMod val="75000"/>
                </a:schemeClr>
              </a:solidFill>
              <a:latin typeface="Calibri Light" panose="020F0302020204030204" pitchFamily="34" charset="0"/>
              <a:cs typeface="Calibri Light" panose="020F0302020204030204" pitchFamily="34" charset="0"/>
            </a:endParaRPr>
          </a:p>
          <a:p>
            <a:pPr marL="0" indent="0">
              <a:spcBef>
                <a:spcPts val="0"/>
              </a:spcBef>
              <a:buNone/>
            </a:pPr>
            <a:endParaRPr lang="en-US" dirty="0">
              <a:solidFill>
                <a:schemeClr val="tx2">
                  <a:lumMod val="75000"/>
                </a:schemeClr>
              </a:solidFill>
              <a:latin typeface="Calibri Light" panose="020F0302020204030204" pitchFamily="34" charset="0"/>
              <a:cs typeface="Calibri Light" panose="020F0302020204030204" pitchFamily="34" charset="0"/>
            </a:endParaRPr>
          </a:p>
          <a:p>
            <a:pPr marL="0" indent="0">
              <a:spcBef>
                <a:spcPts val="0"/>
              </a:spcBef>
              <a:buNone/>
            </a:pPr>
            <a:endParaRPr lang="en-US" dirty="0">
              <a:solidFill>
                <a:schemeClr val="tx2">
                  <a:lumMod val="75000"/>
                </a:schemeClr>
              </a:solidFill>
              <a:latin typeface="Calibri Light" panose="020F0302020204030204" pitchFamily="34" charset="0"/>
              <a:cs typeface="Calibri Light" panose="020F0302020204030204" pitchFamily="34" charset="0"/>
            </a:endParaRPr>
          </a:p>
          <a:p>
            <a:pPr marL="0" indent="0">
              <a:spcBef>
                <a:spcPts val="0"/>
              </a:spcBef>
              <a:buNone/>
            </a:pPr>
            <a:endParaRPr lang="en-US" dirty="0">
              <a:solidFill>
                <a:schemeClr val="tx2">
                  <a:lumMod val="75000"/>
                </a:schemeClr>
              </a:solidFill>
              <a:latin typeface="Calibri Light" panose="020F0302020204030204" pitchFamily="34" charset="0"/>
              <a:cs typeface="Calibri Light" panose="020F0302020204030204" pitchFamily="34" charset="0"/>
            </a:endParaRPr>
          </a:p>
          <a:p>
            <a:pPr marL="0" indent="0">
              <a:buNone/>
            </a:pPr>
            <a:endParaRPr lang="en-US" dirty="0">
              <a:solidFill>
                <a:schemeClr val="tx2">
                  <a:lumMod val="75000"/>
                </a:schemeClr>
              </a:solidFill>
            </a:endParaRPr>
          </a:p>
        </p:txBody>
      </p:sp>
      <p:sp>
        <p:nvSpPr>
          <p:cNvPr id="4" name="TextBox 3">
            <a:extLst>
              <a:ext uri="{FF2B5EF4-FFF2-40B4-BE49-F238E27FC236}">
                <a16:creationId xmlns:a16="http://schemas.microsoft.com/office/drawing/2014/main" id="{CECD7EFA-533F-4A33-BFD1-200C29066F2C}"/>
              </a:ext>
            </a:extLst>
          </p:cNvPr>
          <p:cNvSpPr txBox="1"/>
          <p:nvPr/>
        </p:nvSpPr>
        <p:spPr>
          <a:xfrm>
            <a:off x="4546009" y="559836"/>
            <a:ext cx="5008538" cy="646331"/>
          </a:xfrm>
          <a:prstGeom prst="rect">
            <a:avLst/>
          </a:prstGeom>
          <a:noFill/>
        </p:spPr>
        <p:txBody>
          <a:bodyPr wrap="square" rtlCol="0">
            <a:spAutoFit/>
          </a:bodyPr>
          <a:lstStyle/>
          <a:p>
            <a:pPr algn="ctr"/>
            <a:r>
              <a:rPr lang="en-US" sz="3600" b="1" dirty="0"/>
              <a:t>Powerful Findings!</a:t>
            </a:r>
          </a:p>
        </p:txBody>
      </p:sp>
    </p:spTree>
    <p:extLst>
      <p:ext uri="{BB962C8B-B14F-4D97-AF65-F5344CB8AC3E}">
        <p14:creationId xmlns:p14="http://schemas.microsoft.com/office/powerpoint/2010/main" val="3191901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3C19397-A8D7-064D-9841-2184CCE34E31}"/>
              </a:ext>
            </a:extLst>
          </p:cNvPr>
          <p:cNvSpPr>
            <a:spLocks noGrp="1"/>
          </p:cNvSpPr>
          <p:nvPr>
            <p:ph type="body" sz="half" idx="2"/>
          </p:nvPr>
        </p:nvSpPr>
        <p:spPr>
          <a:xfrm>
            <a:off x="2007298" y="425645"/>
            <a:ext cx="4702933" cy="5414961"/>
          </a:xfrm>
        </p:spPr>
        <p:txBody>
          <a:bodyPr>
            <a:normAutofit fontScale="92500" lnSpcReduction="10000"/>
          </a:bodyPr>
          <a:lstStyle/>
          <a:p>
            <a:pPr>
              <a:lnSpc>
                <a:spcPct val="120000"/>
              </a:lnSpc>
              <a:spcBef>
                <a:spcPts val="0"/>
              </a:spcBef>
            </a:pPr>
            <a:r>
              <a:rPr lang="en-US" sz="3600" b="1" spc="455" dirty="0">
                <a:solidFill>
                  <a:srgbClr val="414754"/>
                </a:solidFill>
                <a:latin typeface="Alfa Slab One"/>
              </a:rPr>
              <a:t>Research supports the growing potential of summer and afterschool opportunities</a:t>
            </a:r>
          </a:p>
          <a:p>
            <a:pPr>
              <a:lnSpc>
                <a:spcPct val="120000"/>
              </a:lnSpc>
              <a:spcBef>
                <a:spcPts val="0"/>
              </a:spcBef>
            </a:pPr>
            <a:r>
              <a:rPr lang="en-US" sz="3600" b="1" spc="455" dirty="0">
                <a:solidFill>
                  <a:schemeClr val="accent1"/>
                </a:solidFill>
                <a:latin typeface="Alfa Slab One"/>
              </a:rPr>
              <a:t>----------</a:t>
            </a:r>
          </a:p>
          <a:p>
            <a:pPr>
              <a:lnSpc>
                <a:spcPct val="120000"/>
              </a:lnSpc>
              <a:spcBef>
                <a:spcPts val="0"/>
              </a:spcBef>
            </a:pPr>
            <a:r>
              <a:rPr lang="en-US" sz="3600" b="1" spc="455" dirty="0">
                <a:solidFill>
                  <a:srgbClr val="414754"/>
                </a:solidFill>
                <a:latin typeface="Alfa Slab One"/>
              </a:rPr>
              <a:t>AND to address COVID </a:t>
            </a:r>
            <a:r>
              <a:rPr lang="en-US" sz="3600" b="1" spc="455" dirty="0">
                <a:solidFill>
                  <a:srgbClr val="414754"/>
                </a:solidFill>
              </a:rPr>
              <a:t>disruptions</a:t>
            </a:r>
            <a:r>
              <a:rPr lang="en-US" sz="3600" b="1" spc="455" dirty="0">
                <a:solidFill>
                  <a:srgbClr val="414754"/>
                </a:solidFill>
                <a:latin typeface="Alfa Slab One"/>
              </a:rPr>
              <a:t> </a:t>
            </a:r>
          </a:p>
          <a:p>
            <a:endParaRPr lang="en-US" dirty="0"/>
          </a:p>
        </p:txBody>
      </p:sp>
      <p:sp>
        <p:nvSpPr>
          <p:cNvPr id="11" name="TextBox 10">
            <a:extLst>
              <a:ext uri="{FF2B5EF4-FFF2-40B4-BE49-F238E27FC236}">
                <a16:creationId xmlns:a16="http://schemas.microsoft.com/office/drawing/2014/main" id="{804200AF-D1CF-564D-9D96-B51929861A77}"/>
              </a:ext>
            </a:extLst>
          </p:cNvPr>
          <p:cNvSpPr txBox="1"/>
          <p:nvPr/>
        </p:nvSpPr>
        <p:spPr>
          <a:xfrm>
            <a:off x="6848669" y="1166842"/>
            <a:ext cx="4951445" cy="4524315"/>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chemeClr val="accent1"/>
                </a:solidFill>
              </a:rPr>
              <a:t>REENGAGE STUDENTS THRU</a:t>
            </a:r>
          </a:p>
          <a:p>
            <a:r>
              <a:rPr lang="en-US" b="1" dirty="0">
                <a:solidFill>
                  <a:schemeClr val="accent1"/>
                </a:solidFill>
              </a:rPr>
              <a:t>     INTERESTING AND MOTIVATIONAL </a:t>
            </a:r>
          </a:p>
          <a:p>
            <a:r>
              <a:rPr lang="en-US" b="1" dirty="0">
                <a:solidFill>
                  <a:schemeClr val="accent1"/>
                </a:solidFill>
              </a:rPr>
              <a:t>     LEARNING</a:t>
            </a:r>
          </a:p>
          <a:p>
            <a:endParaRPr lang="en-US" b="1" dirty="0">
              <a:solidFill>
                <a:schemeClr val="accent1"/>
              </a:solidFill>
            </a:endParaRPr>
          </a:p>
          <a:p>
            <a:pPr marL="285750" indent="-285750">
              <a:buFont typeface="Arial" panose="020B0604020202020204" pitchFamily="34" charset="0"/>
              <a:buChar char="•"/>
            </a:pPr>
            <a:r>
              <a:rPr lang="en-US" b="1" dirty="0">
                <a:solidFill>
                  <a:schemeClr val="accent1"/>
                </a:solidFill>
              </a:rPr>
              <a:t>HELP ADDRESS UNFINISHED LEARNING</a:t>
            </a:r>
          </a:p>
          <a:p>
            <a:r>
              <a:rPr lang="en-US" b="1" dirty="0">
                <a:solidFill>
                  <a:schemeClr val="accent1"/>
                </a:solidFill>
              </a:rPr>
              <a:t>     IN READING AND MATH, OFFER </a:t>
            </a:r>
          </a:p>
          <a:p>
            <a:r>
              <a:rPr lang="en-US" b="1" dirty="0">
                <a:solidFill>
                  <a:schemeClr val="accent1"/>
                </a:solidFill>
              </a:rPr>
              <a:t>     COLLEGE CREDIT, AND DIGITAL</a:t>
            </a:r>
          </a:p>
          <a:p>
            <a:r>
              <a:rPr lang="en-US" b="1" dirty="0">
                <a:solidFill>
                  <a:schemeClr val="accent1"/>
                </a:solidFill>
              </a:rPr>
              <a:t>      BADGES</a:t>
            </a:r>
          </a:p>
          <a:p>
            <a:endParaRPr lang="en-US" b="1" dirty="0">
              <a:solidFill>
                <a:schemeClr val="accent1"/>
              </a:solidFill>
            </a:endParaRPr>
          </a:p>
          <a:p>
            <a:pPr marL="285750" indent="-285750">
              <a:buFont typeface="Arial" panose="020B0604020202020204" pitchFamily="34" charset="0"/>
              <a:buChar char="•"/>
            </a:pPr>
            <a:r>
              <a:rPr lang="en-US" b="1" dirty="0">
                <a:solidFill>
                  <a:schemeClr val="accent1"/>
                </a:solidFill>
              </a:rPr>
              <a:t>CONNECT TO COMMUNITY GROUPS,</a:t>
            </a:r>
          </a:p>
          <a:p>
            <a:r>
              <a:rPr lang="en-US" b="1" dirty="0">
                <a:solidFill>
                  <a:schemeClr val="accent1"/>
                </a:solidFill>
              </a:rPr>
              <a:t>     MENTORS, CAREERS AND COLLEGES </a:t>
            </a:r>
          </a:p>
          <a:p>
            <a:r>
              <a:rPr lang="en-US" b="1" dirty="0">
                <a:solidFill>
                  <a:schemeClr val="accent1"/>
                </a:solidFill>
              </a:rPr>
              <a:t>     TO BROADEN STUDENTS’ BASES FOR</a:t>
            </a:r>
          </a:p>
          <a:p>
            <a:r>
              <a:rPr lang="en-US" b="1" dirty="0">
                <a:solidFill>
                  <a:schemeClr val="accent1"/>
                </a:solidFill>
              </a:rPr>
              <a:t>      SUCCESS</a:t>
            </a:r>
          </a:p>
          <a:p>
            <a:endParaRPr lang="en-US" b="1" dirty="0">
              <a:solidFill>
                <a:schemeClr val="accent1"/>
              </a:solidFill>
            </a:endParaRPr>
          </a:p>
          <a:p>
            <a:pPr marL="285750" indent="-285750">
              <a:buFont typeface="Arial" panose="020B0604020202020204" pitchFamily="34" charset="0"/>
              <a:buChar char="•"/>
            </a:pPr>
            <a:r>
              <a:rPr lang="en-US" b="1" dirty="0">
                <a:solidFill>
                  <a:schemeClr val="accent1"/>
                </a:solidFill>
              </a:rPr>
              <a:t>ENGAGE YOUTH TO KEEP THEM OUT OF TROUBLE SO PARENTS CAN WORK</a:t>
            </a:r>
          </a:p>
        </p:txBody>
      </p:sp>
    </p:spTree>
    <p:extLst>
      <p:ext uri="{BB962C8B-B14F-4D97-AF65-F5344CB8AC3E}">
        <p14:creationId xmlns:p14="http://schemas.microsoft.com/office/powerpoint/2010/main" val="2075447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28FF13E-2060-1D4E-A557-6144C1E2D03F}"/>
              </a:ext>
            </a:extLst>
          </p:cNvPr>
          <p:cNvSpPr>
            <a:spLocks noGrp="1"/>
          </p:cNvSpPr>
          <p:nvPr>
            <p:ph type="body" sz="half" idx="2"/>
          </p:nvPr>
        </p:nvSpPr>
        <p:spPr>
          <a:xfrm>
            <a:off x="1741714" y="566057"/>
            <a:ext cx="8795657" cy="1117600"/>
          </a:xfrm>
        </p:spPr>
        <p:txBody>
          <a:bodyPr>
            <a:normAutofit fontScale="55000" lnSpcReduction="20000"/>
          </a:bodyPr>
          <a:lstStyle/>
          <a:p>
            <a:pPr algn="ctr"/>
            <a:r>
              <a:rPr lang="en-US" sz="4000" b="1" cap="all" spc="455" dirty="0">
                <a:solidFill>
                  <a:srgbClr val="414754"/>
                </a:solidFill>
                <a:latin typeface="Alfa Slab One"/>
              </a:rPr>
              <a:t>New</a:t>
            </a:r>
            <a:r>
              <a:rPr lang="en-US" sz="4000" b="1" spc="455" dirty="0">
                <a:solidFill>
                  <a:srgbClr val="414754"/>
                </a:solidFill>
                <a:latin typeface="Alfa Slab One"/>
              </a:rPr>
              <a:t> Report</a:t>
            </a:r>
          </a:p>
          <a:p>
            <a:pPr algn="ctr"/>
            <a:r>
              <a:rPr lang="en-US" sz="4000" i="1" spc="455" dirty="0">
                <a:solidFill>
                  <a:srgbClr val="414754"/>
                </a:solidFill>
                <a:latin typeface="Alfa Slab One"/>
              </a:rPr>
              <a:t>Evidence Base For Summer Enrichment and Comprehensive Afterschool</a:t>
            </a:r>
          </a:p>
          <a:p>
            <a:endParaRPr lang="en-US" dirty="0"/>
          </a:p>
        </p:txBody>
      </p:sp>
      <p:sp>
        <p:nvSpPr>
          <p:cNvPr id="7" name="TextBox 6">
            <a:extLst>
              <a:ext uri="{FF2B5EF4-FFF2-40B4-BE49-F238E27FC236}">
                <a16:creationId xmlns:a16="http://schemas.microsoft.com/office/drawing/2014/main" id="{969A04B4-6AC0-8148-8696-6D4C4321C577}"/>
              </a:ext>
            </a:extLst>
          </p:cNvPr>
          <p:cNvSpPr txBox="1"/>
          <p:nvPr/>
        </p:nvSpPr>
        <p:spPr>
          <a:xfrm>
            <a:off x="1944915" y="2240655"/>
            <a:ext cx="8998856" cy="2862322"/>
          </a:xfrm>
          <a:prstGeom prst="rect">
            <a:avLst/>
          </a:prstGeom>
          <a:noFill/>
        </p:spPr>
        <p:txBody>
          <a:bodyPr wrap="square" rtlCol="0">
            <a:spAutoFit/>
          </a:bodyPr>
          <a:lstStyle/>
          <a:p>
            <a:pPr marL="285750" indent="-285750">
              <a:buFont typeface="Arial" panose="020B0604020202020204" pitchFamily="34" charset="0"/>
              <a:buChar char="•"/>
            </a:pPr>
            <a:r>
              <a:rPr lang="en-US" b="1" dirty="0"/>
              <a:t>TO HELP EDUCATORS AND COMMUNITY PARTNERS DESIGN MORE ENGAGING AND EFFECTIVE PROGRAMS AND PARTNERSHIPS</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TO GUIDE WISE USE OF GEER,ARP,TITLE I, CHILD CARE, READING RECOVERY AND LOCAL FUNDS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Access the report at:</a:t>
            </a:r>
          </a:p>
          <a:p>
            <a:r>
              <a:rPr lang="en-US" dirty="0"/>
              <a:t>	</a:t>
            </a:r>
            <a:r>
              <a:rPr lang="en-US" dirty="0">
                <a:hlinkClick r:id="rId2"/>
              </a:rPr>
              <a:t>https://bit.ly/EvidenceBaseAfterschoolSummer</a:t>
            </a:r>
            <a:endParaRPr lang="en-US" dirty="0"/>
          </a:p>
          <a:p>
            <a:pPr marL="285750" indent="-285750">
              <a:buFont typeface="Arial" panose="020B0604020202020204" pitchFamily="34" charset="0"/>
              <a:buChar char="•"/>
            </a:pPr>
            <a:r>
              <a:rPr lang="en-US" dirty="0"/>
              <a:t>Paper (direct): </a:t>
            </a:r>
          </a:p>
          <a:p>
            <a:r>
              <a:rPr lang="en-US" dirty="0">
                <a:hlinkClick r:id="rId3"/>
              </a:rPr>
              <a:t>         http://</a:t>
            </a:r>
            <a:r>
              <a:rPr lang="en-US" dirty="0" err="1">
                <a:hlinkClick r:id="rId3"/>
              </a:rPr>
              <a:t>bit.ly</a:t>
            </a:r>
            <a:r>
              <a:rPr lang="en-US" dirty="0">
                <a:hlinkClick r:id="rId3"/>
              </a:rPr>
              <a:t>/</a:t>
            </a:r>
            <a:r>
              <a:rPr lang="en-US" dirty="0" err="1">
                <a:hlinkClick r:id="rId3"/>
              </a:rPr>
              <a:t>EvidenceBasePaper</a:t>
            </a:r>
            <a:endParaRPr lang="en-US" dirty="0"/>
          </a:p>
        </p:txBody>
      </p:sp>
    </p:spTree>
    <p:extLst>
      <p:ext uri="{BB962C8B-B14F-4D97-AF65-F5344CB8AC3E}">
        <p14:creationId xmlns:p14="http://schemas.microsoft.com/office/powerpoint/2010/main" val="732128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5"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6"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5" name="Title 4">
            <a:extLst>
              <a:ext uri="{FF2B5EF4-FFF2-40B4-BE49-F238E27FC236}">
                <a16:creationId xmlns:a16="http://schemas.microsoft.com/office/drawing/2014/main" id="{10026A72-2DAF-3C45-ABC5-B63467C361CC}"/>
              </a:ext>
            </a:extLst>
          </p:cNvPr>
          <p:cNvSpPr>
            <a:spLocks noGrp="1"/>
          </p:cNvSpPr>
          <p:nvPr>
            <p:ph type="title"/>
          </p:nvPr>
        </p:nvSpPr>
        <p:spPr>
          <a:xfrm>
            <a:off x="1217056" y="1093380"/>
            <a:ext cx="3068182" cy="4671240"/>
          </a:xfrm>
          <a:prstGeom prst="rect">
            <a:avLst/>
          </a:prstGeom>
        </p:spPr>
        <p:txBody>
          <a:bodyPr anchor="ctr">
            <a:normAutofit/>
          </a:bodyPr>
          <a:lstStyle/>
          <a:p>
            <a:pPr algn="r"/>
            <a:r>
              <a:rPr lang="en-US" b="1"/>
              <a:t>Summer Learning Evidence is Very Important</a:t>
            </a:r>
          </a:p>
        </p:txBody>
      </p:sp>
      <p:sp>
        <p:nvSpPr>
          <p:cNvPr id="26"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8" name="Rectangle 27">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7E53DC7-A9CE-8E42-8801-2947176EC704}"/>
              </a:ext>
            </a:extLst>
          </p:cNvPr>
          <p:cNvSpPr>
            <a:spLocks noGrp="1"/>
          </p:cNvSpPr>
          <p:nvPr>
            <p:ph idx="1"/>
          </p:nvPr>
        </p:nvSpPr>
        <p:spPr>
          <a:xfrm>
            <a:off x="5285509" y="1093380"/>
            <a:ext cx="6219103" cy="4679250"/>
          </a:xfrm>
        </p:spPr>
        <p:txBody>
          <a:bodyPr anchor="ctr">
            <a:normAutofit/>
          </a:bodyPr>
          <a:lstStyle/>
          <a:p>
            <a:pPr marL="685800" lvl="1" indent="0">
              <a:buNone/>
            </a:pPr>
            <a:r>
              <a:rPr lang="en-US" b="1" dirty="0"/>
              <a:t>A committee of the National Academies of Sciences, Engineering, and Medicine recently examined and found summertime experiences to be very important for children and youth in four domains of well-being:</a:t>
            </a:r>
          </a:p>
          <a:p>
            <a:pPr lvl="2"/>
            <a:r>
              <a:rPr lang="en-US" b="1" dirty="0"/>
              <a:t>Academic learning</a:t>
            </a:r>
          </a:p>
          <a:p>
            <a:pPr lvl="2"/>
            <a:r>
              <a:rPr lang="en-US" b="1" dirty="0"/>
              <a:t>Social and emotional development</a:t>
            </a:r>
          </a:p>
          <a:p>
            <a:pPr lvl="2"/>
            <a:r>
              <a:rPr lang="en-US" b="1" dirty="0"/>
              <a:t>Physical and mental health</a:t>
            </a:r>
          </a:p>
          <a:p>
            <a:pPr lvl="2"/>
            <a:r>
              <a:rPr lang="en-US" b="1" dirty="0"/>
              <a:t>Safety</a:t>
            </a:r>
          </a:p>
          <a:p>
            <a:pPr marL="914400" lvl="2" indent="0">
              <a:buNone/>
            </a:pPr>
            <a:endParaRPr lang="en-US" b="1" dirty="0"/>
          </a:p>
          <a:p>
            <a:pPr marL="914400" lvl="2" indent="0">
              <a:buNone/>
            </a:pPr>
            <a:r>
              <a:rPr lang="en-US" sz="1800" b="1" dirty="0"/>
              <a:t>THESE FINDINGS WERE BEFORE COVID …SO THEY ARE EVEN MORE IMPORTANT NOW!!  AND SIMILARLY FOR QUALITY AFTERSCHOOL!!</a:t>
            </a:r>
          </a:p>
          <a:p>
            <a:pPr marL="0" indent="0">
              <a:buNone/>
              <a:defRPr/>
            </a:pPr>
            <a:endParaRPr lang="en-US" b="1" dirty="0"/>
          </a:p>
          <a:p>
            <a:pPr marL="0" indent="0">
              <a:buNone/>
            </a:pPr>
            <a:endParaRPr lang="en-US" dirty="0"/>
          </a:p>
        </p:txBody>
      </p:sp>
    </p:spTree>
    <p:extLst>
      <p:ext uri="{BB962C8B-B14F-4D97-AF65-F5344CB8AC3E}">
        <p14:creationId xmlns:p14="http://schemas.microsoft.com/office/powerpoint/2010/main" val="21291589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99312D-70EB-4C9E-80C7-0200825009FC}"/>
              </a:ext>
            </a:extLst>
          </p:cNvPr>
          <p:cNvSpPr>
            <a:spLocks noGrp="1"/>
          </p:cNvSpPr>
          <p:nvPr>
            <p:ph type="title"/>
          </p:nvPr>
        </p:nvSpPr>
        <p:spPr>
          <a:xfrm>
            <a:off x="1890794" y="883604"/>
            <a:ext cx="9474333" cy="2832250"/>
          </a:xfrm>
        </p:spPr>
        <p:txBody>
          <a:bodyPr>
            <a:normAutofit/>
          </a:bodyPr>
          <a:lstStyle/>
          <a:p>
            <a:pPr algn="ctr"/>
            <a:r>
              <a:rPr lang="en-US" sz="3600" b="1" dirty="0">
                <a:solidFill>
                  <a:schemeClr val="accent1"/>
                </a:solidFill>
                <a:cs typeface="Calibri Light" panose="020F0302020204030204" pitchFamily="34" charset="0"/>
              </a:rPr>
              <a:t>Zelda Q. Waymer</a:t>
            </a:r>
            <a:br>
              <a:rPr lang="en-US" sz="2800" b="1" dirty="0">
                <a:solidFill>
                  <a:schemeClr val="accent1"/>
                </a:solidFill>
                <a:cs typeface="Calibri Light" panose="020F0302020204030204" pitchFamily="34" charset="0"/>
              </a:rPr>
            </a:br>
            <a:r>
              <a:rPr lang="en-US" sz="2800" dirty="0">
                <a:solidFill>
                  <a:schemeClr val="accent1"/>
                </a:solidFill>
                <a:cs typeface="Calibri Light" panose="020F0302020204030204" pitchFamily="34" charset="0"/>
              </a:rPr>
              <a:t>President  &amp; CEO</a:t>
            </a:r>
            <a:br>
              <a:rPr lang="en-US" sz="2800" b="1" dirty="0">
                <a:solidFill>
                  <a:schemeClr val="accent1"/>
                </a:solidFill>
                <a:cs typeface="Calibri Light" panose="020F0302020204030204" pitchFamily="34" charset="0"/>
              </a:rPr>
            </a:br>
            <a:r>
              <a:rPr lang="en-US" sz="3600" b="1" dirty="0">
                <a:solidFill>
                  <a:schemeClr val="accent1"/>
                </a:solidFill>
                <a:cs typeface="Calibri Light" panose="020F0302020204030204" pitchFamily="34" charset="0"/>
              </a:rPr>
              <a:t>SC Afterschool Alliance</a:t>
            </a:r>
          </a:p>
        </p:txBody>
      </p:sp>
      <p:sp>
        <p:nvSpPr>
          <p:cNvPr id="5" name="Text Placeholder 4">
            <a:extLst>
              <a:ext uri="{FF2B5EF4-FFF2-40B4-BE49-F238E27FC236}">
                <a16:creationId xmlns:a16="http://schemas.microsoft.com/office/drawing/2014/main" id="{6A22CEF8-59AE-4C4A-B9E0-AB5CD133AC8C}"/>
              </a:ext>
            </a:extLst>
          </p:cNvPr>
          <p:cNvSpPr>
            <a:spLocks noGrp="1"/>
          </p:cNvSpPr>
          <p:nvPr>
            <p:ph type="body" idx="1"/>
          </p:nvPr>
        </p:nvSpPr>
        <p:spPr>
          <a:xfrm>
            <a:off x="2377053" y="3715854"/>
            <a:ext cx="8915399" cy="1045071"/>
          </a:xfrm>
        </p:spPr>
        <p:txBody>
          <a:bodyPr>
            <a:normAutofit/>
          </a:bodyPr>
          <a:lstStyle/>
          <a:p>
            <a:pPr algn="ctr"/>
            <a:r>
              <a:rPr lang="en-US" sz="2400" dirty="0"/>
              <a:t>Overview, Purpose, Grant Cycle, Eligibility and Key Dates</a:t>
            </a:r>
          </a:p>
        </p:txBody>
      </p:sp>
      <p:cxnSp>
        <p:nvCxnSpPr>
          <p:cNvPr id="7" name="Straight Connector 6">
            <a:extLst>
              <a:ext uri="{FF2B5EF4-FFF2-40B4-BE49-F238E27FC236}">
                <a16:creationId xmlns:a16="http://schemas.microsoft.com/office/drawing/2014/main" id="{4DF10D74-925D-4D04-B3B3-145CF6F5BAB2}"/>
              </a:ext>
            </a:extLst>
          </p:cNvPr>
          <p:cNvCxnSpPr>
            <a:cxnSpLocks/>
          </p:cNvCxnSpPr>
          <p:nvPr/>
        </p:nvCxnSpPr>
        <p:spPr>
          <a:xfrm>
            <a:off x="1890794" y="3429000"/>
            <a:ext cx="9887918"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680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36D36-DCD8-B747-9DBD-9A87016EBDBE}"/>
              </a:ext>
            </a:extLst>
          </p:cNvPr>
          <p:cNvSpPr>
            <a:spLocks noGrp="1"/>
          </p:cNvSpPr>
          <p:nvPr>
            <p:ph type="title"/>
          </p:nvPr>
        </p:nvSpPr>
        <p:spPr>
          <a:xfrm>
            <a:off x="2194561" y="624110"/>
            <a:ext cx="9310052" cy="1509490"/>
          </a:xfrm>
        </p:spPr>
        <p:txBody>
          <a:bodyPr>
            <a:normAutofit/>
          </a:bodyPr>
          <a:lstStyle/>
          <a:p>
            <a:r>
              <a:rPr lang="en-US" sz="2800" b="1" dirty="0"/>
              <a:t>High quality afterschool programs are proven to accelerate student achievement and development</a:t>
            </a:r>
          </a:p>
        </p:txBody>
      </p:sp>
      <p:pic>
        <p:nvPicPr>
          <p:cNvPr id="4" name="Picture 7" descr="Screen Shot 2012-04-15 at 9.26.48 PM.png">
            <a:extLst>
              <a:ext uri="{FF2B5EF4-FFF2-40B4-BE49-F238E27FC236}">
                <a16:creationId xmlns:a16="http://schemas.microsoft.com/office/drawing/2014/main" id="{D1820E6C-1BC2-4B40-98CB-A53BE5036EC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9312"/>
          <a:stretch>
            <a:fillRect/>
          </a:stretch>
        </p:blipFill>
        <p:spPr bwMode="auto">
          <a:xfrm>
            <a:off x="2193925" y="2133600"/>
            <a:ext cx="9310688" cy="355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8">
            <a:extLst>
              <a:ext uri="{FF2B5EF4-FFF2-40B4-BE49-F238E27FC236}">
                <a16:creationId xmlns:a16="http://schemas.microsoft.com/office/drawing/2014/main" id="{5763FE22-39CD-3C42-B8DB-160FA6AC9B91}"/>
              </a:ext>
            </a:extLst>
          </p:cNvPr>
          <p:cNvSpPr txBox="1">
            <a:spLocks noChangeArrowheads="1"/>
          </p:cNvSpPr>
          <p:nvPr/>
        </p:nvSpPr>
        <p:spPr bwMode="auto">
          <a:xfrm>
            <a:off x="1484025" y="5911849"/>
            <a:ext cx="103036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dirty="0">
                <a:solidFill>
                  <a:srgbClr val="265B7D"/>
                </a:solidFill>
                <a:latin typeface="Calibri" panose="020F0502020204030204" pitchFamily="34" charset="0"/>
              </a:rPr>
              <a:t>Meta-analysis by Durlak &amp; Weissberg, Collaborative for Academic, Social and Emotional Learning; </a:t>
            </a:r>
          </a:p>
          <a:p>
            <a:pPr eaLnBrk="1" hangingPunct="1"/>
            <a:r>
              <a:rPr lang="en-US" altLang="en-US" i="1" dirty="0">
                <a:solidFill>
                  <a:srgbClr val="265B7D"/>
                </a:solidFill>
                <a:latin typeface="Calibri" panose="020F0502020204030204" pitchFamily="34" charset="0"/>
              </a:rPr>
              <a:t>Expanding Minds, p. 196</a:t>
            </a:r>
            <a:endParaRPr lang="en-US" altLang="en-US" dirty="0">
              <a:solidFill>
                <a:srgbClr val="265B7D"/>
              </a:solidFill>
              <a:latin typeface="Calibri" panose="020F0502020204030204" pitchFamily="34" charset="0"/>
            </a:endParaRPr>
          </a:p>
        </p:txBody>
      </p:sp>
    </p:spTree>
    <p:extLst>
      <p:ext uri="{BB962C8B-B14F-4D97-AF65-F5344CB8AC3E}">
        <p14:creationId xmlns:p14="http://schemas.microsoft.com/office/powerpoint/2010/main" val="3334539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AN SUPPORT10.jpg">
            <a:extLst>
              <a:ext uri="{FF2B5EF4-FFF2-40B4-BE49-F238E27FC236}">
                <a16:creationId xmlns:a16="http://schemas.microsoft.com/office/drawing/2014/main" id="{3635E434-F425-A84F-B2F3-E4F70A7E47F1}"/>
              </a:ext>
            </a:extLst>
          </p:cNvPr>
          <p:cNvPicPr>
            <a:picLocks noGrp="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84140" y="293789"/>
            <a:ext cx="9298564"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ED7DEAAD-2FE0-1643-824F-9875E4DEBDB3}"/>
              </a:ext>
            </a:extLst>
          </p:cNvPr>
          <p:cNvSpPr txBox="1"/>
          <p:nvPr/>
        </p:nvSpPr>
        <p:spPr>
          <a:xfrm>
            <a:off x="2514600" y="6488668"/>
            <a:ext cx="9677400" cy="369332"/>
          </a:xfrm>
          <a:prstGeom prst="rect">
            <a:avLst/>
          </a:prstGeom>
          <a:noFill/>
        </p:spPr>
        <p:txBody>
          <a:bodyPr wrap="square" rtlCol="0">
            <a:spAutoFit/>
          </a:bodyPr>
          <a:lstStyle/>
          <a:p>
            <a:r>
              <a:rPr lang="en-US" dirty="0"/>
              <a:t>LONGITUDINAL STUDY BY DEBORAH LOWE VANDELL, PHD</a:t>
            </a:r>
          </a:p>
        </p:txBody>
      </p:sp>
    </p:spTree>
    <p:extLst>
      <p:ext uri="{BB962C8B-B14F-4D97-AF65-F5344CB8AC3E}">
        <p14:creationId xmlns:p14="http://schemas.microsoft.com/office/powerpoint/2010/main" val="823243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59097D-9647-FF40-BF53-3055F37D1A77}"/>
              </a:ext>
            </a:extLst>
          </p:cNvPr>
          <p:cNvSpPr>
            <a:spLocks noGrp="1"/>
          </p:cNvSpPr>
          <p:nvPr>
            <p:ph type="title"/>
          </p:nvPr>
        </p:nvSpPr>
        <p:spPr>
          <a:xfrm>
            <a:off x="1259893" y="3101093"/>
            <a:ext cx="2454052" cy="3029344"/>
          </a:xfrm>
        </p:spPr>
        <p:txBody>
          <a:bodyPr>
            <a:normAutofit/>
          </a:bodyPr>
          <a:lstStyle/>
          <a:p>
            <a:pPr>
              <a:lnSpc>
                <a:spcPct val="90000"/>
              </a:lnSpc>
            </a:pPr>
            <a:r>
              <a:rPr lang="en-US" sz="2000" b="1">
                <a:solidFill>
                  <a:schemeClr val="bg1"/>
                </a:solidFill>
              </a:rPr>
              <a:t>Designing new programs and improving existing programs should FOLLOW the components from research that</a:t>
            </a:r>
            <a:br>
              <a:rPr lang="en-US" sz="2000" b="1">
                <a:solidFill>
                  <a:schemeClr val="bg1"/>
                </a:solidFill>
              </a:rPr>
            </a:br>
            <a:r>
              <a:rPr lang="en-US" sz="2000" b="1">
                <a:solidFill>
                  <a:schemeClr val="bg1"/>
                </a:solidFill>
              </a:rPr>
              <a:t>link to student success </a:t>
            </a:r>
            <a:endParaRPr lang="en-US" sz="2000">
              <a:solidFill>
                <a:schemeClr val="bg1"/>
              </a:solidFill>
            </a:endParaRP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4F2DCBA-6142-234F-B03D-1F1EA1C378AB}"/>
              </a:ext>
            </a:extLst>
          </p:cNvPr>
          <p:cNvSpPr>
            <a:spLocks noGrp="1"/>
          </p:cNvSpPr>
          <p:nvPr>
            <p:ph idx="1"/>
          </p:nvPr>
        </p:nvSpPr>
        <p:spPr>
          <a:xfrm>
            <a:off x="4706578" y="589722"/>
            <a:ext cx="6798033" cy="5321500"/>
          </a:xfrm>
        </p:spPr>
        <p:txBody>
          <a:bodyPr anchor="ctr">
            <a:normAutofit/>
          </a:bodyPr>
          <a:lstStyle/>
          <a:p>
            <a:pPr>
              <a:buFont typeface="Wingdings" pitchFamily="2" charset="2"/>
              <a:buChar char="ü"/>
            </a:pPr>
            <a:r>
              <a:rPr lang="en-US" sz="1700" b="1"/>
              <a:t>Active and hands-on learning experiences and discovery</a:t>
            </a:r>
            <a:br>
              <a:rPr lang="en-US" sz="1700" b="1"/>
            </a:br>
            <a:endParaRPr lang="en-US" sz="1700" b="1"/>
          </a:p>
          <a:p>
            <a:pPr>
              <a:buFont typeface="Wingdings" pitchFamily="2" charset="2"/>
              <a:buChar char="ü"/>
            </a:pPr>
            <a:r>
              <a:rPr lang="en-US" sz="1700" b="1"/>
              <a:t> Use team building skills and learn how to resolve differences</a:t>
            </a:r>
            <a:br>
              <a:rPr lang="en-US" sz="1700" b="1"/>
            </a:br>
            <a:endParaRPr lang="en-US" sz="1700" b="1"/>
          </a:p>
          <a:p>
            <a:pPr>
              <a:buFont typeface="Wingdings" pitchFamily="2" charset="2"/>
              <a:buChar char="ü"/>
            </a:pPr>
            <a:r>
              <a:rPr lang="en-US" sz="1700" b="1"/>
              <a:t> Encourage youth ownership, making learning relevant</a:t>
            </a:r>
            <a:br>
              <a:rPr lang="en-US" sz="1700" b="1"/>
            </a:br>
            <a:endParaRPr lang="en-US" sz="1700" b="1"/>
          </a:p>
          <a:p>
            <a:pPr>
              <a:buFont typeface="Wingdings" pitchFamily="2" charset="2"/>
              <a:buChar char="ü"/>
            </a:pPr>
            <a:r>
              <a:rPr lang="en-US" sz="1700" b="1"/>
              <a:t> Support mastery: use practice to get good at something</a:t>
            </a:r>
            <a:br>
              <a:rPr lang="en-US" sz="1700" b="1"/>
            </a:br>
            <a:endParaRPr lang="en-US" sz="1700" b="1"/>
          </a:p>
          <a:p>
            <a:pPr>
              <a:buFont typeface="Wingdings" pitchFamily="2" charset="2"/>
              <a:buChar char="ü"/>
            </a:pPr>
            <a:r>
              <a:rPr lang="en-US" sz="1700" b="1"/>
              <a:t> Encourage learning new skills; exploring career and college options </a:t>
            </a:r>
          </a:p>
          <a:p>
            <a:pPr marL="0" indent="0">
              <a:buNone/>
            </a:pPr>
            <a:endParaRPr lang="en-US" sz="1700" b="1"/>
          </a:p>
          <a:p>
            <a:pPr marL="0" indent="0">
              <a:buNone/>
            </a:pPr>
            <a:r>
              <a:rPr lang="en-US" sz="1700" b="1"/>
              <a:t>This is how to make your programs evidence based!</a:t>
            </a:r>
          </a:p>
          <a:p>
            <a:pPr marL="0" indent="0">
              <a:buNone/>
            </a:pPr>
            <a:endParaRPr lang="en-US" sz="1700"/>
          </a:p>
          <a:p>
            <a:pPr marL="0" indent="0">
              <a:buNone/>
            </a:pPr>
            <a:r>
              <a:rPr lang="en-US" sz="1700"/>
              <a:t>From: Dr. Deborah Lowe </a:t>
            </a:r>
            <a:r>
              <a:rPr lang="en-US" sz="1700" err="1"/>
              <a:t>Vandell</a:t>
            </a:r>
            <a:r>
              <a:rPr lang="en-US" sz="1700"/>
              <a:t> and Dean Pedro </a:t>
            </a:r>
            <a:r>
              <a:rPr lang="en-US" sz="1700" err="1"/>
              <a:t>Noguera</a:t>
            </a:r>
            <a:r>
              <a:rPr lang="en-US" sz="1700"/>
              <a:t> in </a:t>
            </a:r>
            <a:r>
              <a:rPr lang="en-US" sz="1700">
                <a:hlinkClick r:id="rId2">
                  <a:extLst>
                    <a:ext uri="{A12FA001-AC4F-418D-AE19-62706E023703}">
                      <ahyp:hlinkClr xmlns:ahyp="http://schemas.microsoft.com/office/drawing/2018/hyperlinkcolor" val="tx"/>
                    </a:ext>
                  </a:extLst>
                </a:hlinkClick>
              </a:rPr>
              <a:t>Learning in Afterschool &amp; Summer Project</a:t>
            </a:r>
            <a:r>
              <a:rPr lang="en-US" sz="1700"/>
              <a:t>. Temescal Associates</a:t>
            </a:r>
          </a:p>
          <a:p>
            <a:endParaRPr lang="en-US" sz="1700"/>
          </a:p>
        </p:txBody>
      </p:sp>
    </p:spTree>
    <p:extLst>
      <p:ext uri="{BB962C8B-B14F-4D97-AF65-F5344CB8AC3E}">
        <p14:creationId xmlns:p14="http://schemas.microsoft.com/office/powerpoint/2010/main" val="104386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8DD0C4-00C2-9548-A41E-76FCB896E33A}"/>
              </a:ext>
            </a:extLst>
          </p:cNvPr>
          <p:cNvSpPr>
            <a:spLocks noGrp="1"/>
          </p:cNvSpPr>
          <p:nvPr>
            <p:ph type="title"/>
          </p:nvPr>
        </p:nvSpPr>
        <p:spPr>
          <a:xfrm>
            <a:off x="1259893" y="3101093"/>
            <a:ext cx="2454052" cy="3029344"/>
          </a:xfrm>
        </p:spPr>
        <p:txBody>
          <a:bodyPr>
            <a:normAutofit/>
          </a:bodyPr>
          <a:lstStyle/>
          <a:p>
            <a:pPr>
              <a:lnSpc>
                <a:spcPct val="90000"/>
              </a:lnSpc>
            </a:pPr>
            <a:r>
              <a:rPr lang="en-US" sz="2200" b="1">
                <a:solidFill>
                  <a:schemeClr val="bg1"/>
                </a:solidFill>
              </a:rPr>
              <a:t>Leverage summers and afterschool to connect more middle and high school students to career, workforce and college options</a:t>
            </a:r>
            <a:endParaRPr lang="en-US" sz="2200">
              <a:solidFill>
                <a:schemeClr val="bg1"/>
              </a:solidFill>
            </a:endParaRPr>
          </a:p>
        </p:txBody>
      </p:sp>
      <p:sp>
        <p:nvSpPr>
          <p:cNvPr id="11"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3" name="Rectangle 12">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3" name="Content Placeholder 2">
            <a:extLst>
              <a:ext uri="{FF2B5EF4-FFF2-40B4-BE49-F238E27FC236}">
                <a16:creationId xmlns:a16="http://schemas.microsoft.com/office/drawing/2014/main" id="{064277E7-F879-4D47-84E8-FF92B8F45B98}"/>
              </a:ext>
            </a:extLst>
          </p:cNvPr>
          <p:cNvGraphicFramePr>
            <a:graphicFrameLocks noGrp="1"/>
          </p:cNvGraphicFramePr>
          <p:nvPr>
            <p:ph idx="1"/>
            <p:extLst>
              <p:ext uri="{D42A27DB-BD31-4B8C-83A1-F6EECF244321}">
                <p14:modId xmlns:p14="http://schemas.microsoft.com/office/powerpoint/2010/main" val="982616707"/>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611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2"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6"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le 1">
            <a:extLst>
              <a:ext uri="{FF2B5EF4-FFF2-40B4-BE49-F238E27FC236}">
                <a16:creationId xmlns:a16="http://schemas.microsoft.com/office/drawing/2014/main" id="{007023B6-8591-664A-AB37-633249B78E03}"/>
              </a:ext>
            </a:extLst>
          </p:cNvPr>
          <p:cNvSpPr>
            <a:spLocks noGrp="1"/>
          </p:cNvSpPr>
          <p:nvPr>
            <p:ph type="title"/>
          </p:nvPr>
        </p:nvSpPr>
        <p:spPr>
          <a:xfrm>
            <a:off x="6483096" y="624110"/>
            <a:ext cx="5021516" cy="1280890"/>
          </a:xfrm>
        </p:spPr>
        <p:txBody>
          <a:bodyPr>
            <a:normAutofit/>
          </a:bodyPr>
          <a:lstStyle/>
          <a:p>
            <a:pPr>
              <a:lnSpc>
                <a:spcPct val="90000"/>
              </a:lnSpc>
            </a:pPr>
            <a:r>
              <a:rPr lang="en-US" sz="2800" b="1"/>
              <a:t>Questions and Answers</a:t>
            </a:r>
            <a:br>
              <a:rPr lang="en-US" sz="2800" b="1"/>
            </a:br>
            <a:br>
              <a:rPr lang="en-US" sz="2800" b="1"/>
            </a:br>
            <a:endParaRPr lang="en-US" sz="2800" b="1"/>
          </a:p>
        </p:txBody>
      </p:sp>
      <p:sp>
        <p:nvSpPr>
          <p:cNvPr id="39" name="Rectangle 38">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Picture 4" descr="Yellow and blue symbols">
            <a:extLst>
              <a:ext uri="{FF2B5EF4-FFF2-40B4-BE49-F238E27FC236}">
                <a16:creationId xmlns:a16="http://schemas.microsoft.com/office/drawing/2014/main" id="{7698317A-80B2-4013-8239-B7634CFD19DA}"/>
              </a:ext>
            </a:extLst>
          </p:cNvPr>
          <p:cNvPicPr>
            <a:picLocks noChangeAspect="1"/>
          </p:cNvPicPr>
          <p:nvPr/>
        </p:nvPicPr>
        <p:blipFill rotWithShape="1">
          <a:blip r:embed="rId2"/>
          <a:srcRect l="21390" r="26506" b="1"/>
          <a:stretch/>
        </p:blipFill>
        <p:spPr>
          <a:xfrm>
            <a:off x="-1555" y="1731"/>
            <a:ext cx="4671091" cy="6858000"/>
          </a:xfrm>
          <a:prstGeom prst="rect">
            <a:avLst/>
          </a:prstGeom>
        </p:spPr>
      </p:pic>
      <p:sp>
        <p:nvSpPr>
          <p:cNvPr id="3" name="Content Placeholder 2">
            <a:extLst>
              <a:ext uri="{FF2B5EF4-FFF2-40B4-BE49-F238E27FC236}">
                <a16:creationId xmlns:a16="http://schemas.microsoft.com/office/drawing/2014/main" id="{E53181B7-ABF2-5248-9901-B9524E4A8CE3}"/>
              </a:ext>
            </a:extLst>
          </p:cNvPr>
          <p:cNvSpPr>
            <a:spLocks noGrp="1"/>
          </p:cNvSpPr>
          <p:nvPr>
            <p:ph idx="1"/>
          </p:nvPr>
        </p:nvSpPr>
        <p:spPr>
          <a:xfrm>
            <a:off x="6066111" y="1389802"/>
            <a:ext cx="5837291" cy="4521420"/>
          </a:xfrm>
        </p:spPr>
        <p:txBody>
          <a:bodyPr>
            <a:normAutofit/>
          </a:bodyPr>
          <a:lstStyle/>
          <a:p>
            <a:pPr marL="0" indent="0">
              <a:buNone/>
            </a:pPr>
            <a:endParaRPr lang="en-US" dirty="0"/>
          </a:p>
          <a:p>
            <a:r>
              <a:rPr lang="en-US" sz="2400" dirty="0"/>
              <a:t>Please remember to use the grant webpage:</a:t>
            </a:r>
          </a:p>
          <a:p>
            <a:pPr marL="0" indent="0">
              <a:buNone/>
            </a:pPr>
            <a:r>
              <a:rPr lang="en-US" sz="2400" dirty="0"/>
              <a:t>	   </a:t>
            </a:r>
            <a:r>
              <a:rPr lang="en-US" sz="2400" b="1" dirty="0">
                <a:hlinkClick r:id="rId3">
                  <a:extLst>
                    <a:ext uri="{A12FA001-AC4F-418D-AE19-62706E023703}">
                      <ahyp:hlinkClr xmlns:ahyp="http://schemas.microsoft.com/office/drawing/2018/hyperlinkcolor" val="tx"/>
                    </a:ext>
                  </a:extLst>
                </a:hlinkClick>
              </a:rPr>
              <a:t>http://www.scafterschool.com/arp.grants</a:t>
            </a:r>
            <a:endParaRPr lang="en-US" sz="2400" b="1" dirty="0"/>
          </a:p>
        </p:txBody>
      </p:sp>
    </p:spTree>
    <p:extLst>
      <p:ext uri="{BB962C8B-B14F-4D97-AF65-F5344CB8AC3E}">
        <p14:creationId xmlns:p14="http://schemas.microsoft.com/office/powerpoint/2010/main" val="1504808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8F4E07-6A2C-1645-8D2F-371C1ABD78EE}"/>
              </a:ext>
            </a:extLst>
          </p:cNvPr>
          <p:cNvSpPr>
            <a:spLocks noGrp="1"/>
          </p:cNvSpPr>
          <p:nvPr>
            <p:ph idx="1"/>
          </p:nvPr>
        </p:nvSpPr>
        <p:spPr>
          <a:xfrm>
            <a:off x="725214" y="1345325"/>
            <a:ext cx="11035862" cy="4109544"/>
          </a:xfrm>
        </p:spPr>
        <p:txBody>
          <a:bodyPr/>
          <a:lstStyle/>
          <a:p>
            <a:pPr marL="0" indent="0" algn="ctr">
              <a:buNone/>
            </a:pPr>
            <a:endParaRPr lang="en-US" sz="3200" b="1" dirty="0"/>
          </a:p>
          <a:p>
            <a:pPr marL="0" indent="0" algn="ctr">
              <a:buNone/>
            </a:pPr>
            <a:r>
              <a:rPr lang="en-US" sz="4800" b="1" dirty="0"/>
              <a:t>Thank You</a:t>
            </a:r>
          </a:p>
          <a:p>
            <a:pPr marL="0" indent="0" algn="ctr">
              <a:buNone/>
            </a:pPr>
            <a:r>
              <a:rPr lang="en-US" sz="3200" b="1" i="1" dirty="0"/>
              <a:t>for </a:t>
            </a:r>
          </a:p>
          <a:p>
            <a:pPr marL="0" indent="0" algn="ctr">
              <a:buNone/>
            </a:pPr>
            <a:r>
              <a:rPr lang="en-US" sz="4400" b="1" dirty="0"/>
              <a:t>joining us today !</a:t>
            </a:r>
          </a:p>
          <a:p>
            <a:endParaRPr lang="en-US" dirty="0"/>
          </a:p>
        </p:txBody>
      </p:sp>
    </p:spTree>
    <p:extLst>
      <p:ext uri="{BB962C8B-B14F-4D97-AF65-F5344CB8AC3E}">
        <p14:creationId xmlns:p14="http://schemas.microsoft.com/office/powerpoint/2010/main" val="410918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72287-45D0-744B-AF51-C1B708D55E52}"/>
              </a:ext>
            </a:extLst>
          </p:cNvPr>
          <p:cNvSpPr>
            <a:spLocks noGrp="1"/>
          </p:cNvSpPr>
          <p:nvPr>
            <p:ph type="title"/>
          </p:nvPr>
        </p:nvSpPr>
        <p:spPr>
          <a:xfrm>
            <a:off x="1843315" y="624110"/>
            <a:ext cx="8911687" cy="1280890"/>
          </a:xfrm>
        </p:spPr>
        <p:txBody>
          <a:bodyPr/>
          <a:lstStyle/>
          <a:p>
            <a:r>
              <a:rPr lang="en-US" b="1" dirty="0"/>
              <a:t>Overview</a:t>
            </a:r>
          </a:p>
        </p:txBody>
      </p:sp>
      <p:sp>
        <p:nvSpPr>
          <p:cNvPr id="3" name="Content Placeholder 2">
            <a:extLst>
              <a:ext uri="{FF2B5EF4-FFF2-40B4-BE49-F238E27FC236}">
                <a16:creationId xmlns:a16="http://schemas.microsoft.com/office/drawing/2014/main" id="{FF688FB5-78D1-424C-901D-90181E059B49}"/>
              </a:ext>
            </a:extLst>
          </p:cNvPr>
          <p:cNvSpPr>
            <a:spLocks noGrp="1"/>
          </p:cNvSpPr>
          <p:nvPr>
            <p:ph idx="1"/>
          </p:nvPr>
        </p:nvSpPr>
        <p:spPr>
          <a:xfrm>
            <a:off x="1843315" y="1509487"/>
            <a:ext cx="9661298" cy="5138056"/>
          </a:xfrm>
        </p:spPr>
        <p:txBody>
          <a:bodyPr>
            <a:normAutofit/>
          </a:bodyPr>
          <a:lstStyle/>
          <a:p>
            <a:r>
              <a:rPr lang="en-US" sz="2200" dirty="0">
                <a:latin typeface="Calibri Light" panose="020F0302020204030204" pitchFamily="34" charset="0"/>
                <a:cs typeface="Calibri Light" panose="020F0302020204030204" pitchFamily="34" charset="0"/>
              </a:rPr>
              <a:t>The SC Afterschool Alliance (SCAA) is proud to partner with Governor Henry McMaster, SC Department of Education, and the SC Department of Juvenile Justice to administer up to $14 million dollars over 3 years to support afterschool and summer learning in South Carolina. </a:t>
            </a:r>
          </a:p>
          <a:p>
            <a:pPr marL="0" indent="0">
              <a:buNone/>
            </a:pPr>
            <a:endParaRPr lang="en-US" sz="2200" dirty="0">
              <a:latin typeface="Calibri Light" panose="020F0302020204030204" pitchFamily="34" charset="0"/>
              <a:cs typeface="Calibri Light" panose="020F0302020204030204" pitchFamily="34" charset="0"/>
            </a:endParaRPr>
          </a:p>
          <a:p>
            <a:r>
              <a:rPr lang="en-US" sz="2200" dirty="0">
                <a:latin typeface="Calibri Light" panose="020F0302020204030204" pitchFamily="34" charset="0"/>
                <a:cs typeface="Calibri Light" panose="020F0302020204030204" pitchFamily="34" charset="0"/>
              </a:rPr>
              <a:t>Funding for </a:t>
            </a:r>
            <a:r>
              <a:rPr lang="en-US" sz="2200" b="1" i="1" dirty="0">
                <a:solidFill>
                  <a:schemeClr val="accent1"/>
                </a:solidFill>
                <a:latin typeface="Calibri Light" panose="020F0302020204030204" pitchFamily="34" charset="0"/>
                <a:cs typeface="Calibri Light" panose="020F0302020204030204" pitchFamily="34" charset="0"/>
              </a:rPr>
              <a:t>Providing Opportunities for Lifelong Learning Grants Program </a:t>
            </a:r>
            <a:r>
              <a:rPr lang="en-US" sz="2200" dirty="0">
                <a:latin typeface="Calibri Light" panose="020F0302020204030204" pitchFamily="34" charset="0"/>
                <a:cs typeface="Calibri Light" panose="020F0302020204030204" pitchFamily="34" charset="0"/>
              </a:rPr>
              <a:t>has been made available through the CARES Act for the Governor’s Emergency Education Relief Fund and the American Rescue Plan Elementary and Secondary School Emergency Relief (ARP ESSER), signed into law by President Biden in March of 2021.</a:t>
            </a:r>
          </a:p>
          <a:p>
            <a:pPr marL="0" indent="0">
              <a:buNone/>
            </a:pPr>
            <a:r>
              <a:rPr lang="en-US" dirty="0"/>
              <a:t>	</a:t>
            </a:r>
          </a:p>
        </p:txBody>
      </p:sp>
    </p:spTree>
    <p:extLst>
      <p:ext uri="{BB962C8B-B14F-4D97-AF65-F5344CB8AC3E}">
        <p14:creationId xmlns:p14="http://schemas.microsoft.com/office/powerpoint/2010/main" val="173108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1A2F-3FC1-434A-AC39-CC3514F33586}"/>
              </a:ext>
            </a:extLst>
          </p:cNvPr>
          <p:cNvSpPr>
            <a:spLocks noGrp="1"/>
          </p:cNvSpPr>
          <p:nvPr>
            <p:ph type="title"/>
          </p:nvPr>
        </p:nvSpPr>
        <p:spPr/>
        <p:txBody>
          <a:bodyPr/>
          <a:lstStyle/>
          <a:p>
            <a:r>
              <a:rPr lang="en-US" b="1" dirty="0"/>
              <a:t>Purpose of the grant</a:t>
            </a:r>
          </a:p>
        </p:txBody>
      </p:sp>
      <p:sp>
        <p:nvSpPr>
          <p:cNvPr id="3" name="Content Placeholder 2">
            <a:extLst>
              <a:ext uri="{FF2B5EF4-FFF2-40B4-BE49-F238E27FC236}">
                <a16:creationId xmlns:a16="http://schemas.microsoft.com/office/drawing/2014/main" id="{A1FD0BC0-32DF-ED40-BD22-03AF8117D3C9}"/>
              </a:ext>
            </a:extLst>
          </p:cNvPr>
          <p:cNvSpPr>
            <a:spLocks noGrp="1"/>
          </p:cNvSpPr>
          <p:nvPr>
            <p:ph idx="1"/>
          </p:nvPr>
        </p:nvSpPr>
        <p:spPr>
          <a:xfrm>
            <a:off x="2589212" y="1468581"/>
            <a:ext cx="8915400" cy="5389419"/>
          </a:xfrm>
        </p:spPr>
        <p:txBody>
          <a:bodyPr>
            <a:normAutofit/>
          </a:bodyPr>
          <a:lstStyle/>
          <a:p>
            <a:pPr>
              <a:buFont typeface="Wingdings" panose="05000000000000000000" pitchFamily="2" charset="2"/>
              <a:buChar char="q"/>
            </a:pPr>
            <a:r>
              <a:rPr lang="en-US" dirty="0"/>
              <a:t>Afterschool and summer learning programs must be well designed and well delivered. </a:t>
            </a:r>
          </a:p>
          <a:p>
            <a:pPr>
              <a:buFont typeface="Wingdings" panose="05000000000000000000" pitchFamily="2" charset="2"/>
              <a:buChar char="q"/>
            </a:pPr>
            <a:r>
              <a:rPr lang="en-US" dirty="0"/>
              <a:t>Programs must expand opportunities and implement activities and interventions that respond to students’ academic, social, and emotional needs and address the disproportionate impact of COVID-19. </a:t>
            </a:r>
          </a:p>
          <a:p>
            <a:pPr>
              <a:buFont typeface="Wingdings" panose="05000000000000000000" pitchFamily="2" charset="2"/>
              <a:buChar char="q"/>
            </a:pPr>
            <a:r>
              <a:rPr lang="en-US" dirty="0"/>
              <a:t>Who can you support?</a:t>
            </a:r>
          </a:p>
          <a:p>
            <a:pPr lvl="1">
              <a:buFont typeface="Wingdings" panose="05000000000000000000" pitchFamily="2" charset="2"/>
              <a:buChar char="q"/>
            </a:pPr>
            <a:r>
              <a:rPr lang="en-US" dirty="0"/>
              <a:t>Students kindergarten through 12</a:t>
            </a:r>
            <a:r>
              <a:rPr lang="en-US" baseline="30000" dirty="0"/>
              <a:t>th</a:t>
            </a:r>
            <a:r>
              <a:rPr lang="en-US" dirty="0"/>
              <a:t> grade who:</a:t>
            </a:r>
          </a:p>
          <a:p>
            <a:pPr lvl="3">
              <a:buFont typeface="Arial" panose="020B0604020202020204" pitchFamily="34" charset="0"/>
              <a:buChar char="•"/>
            </a:pPr>
            <a:r>
              <a:rPr lang="en-US" dirty="0"/>
              <a:t>	</a:t>
            </a:r>
            <a:r>
              <a:rPr lang="en-US" sz="1600" b="1" dirty="0">
                <a:solidFill>
                  <a:schemeClr val="accent1"/>
                </a:solidFill>
              </a:rPr>
              <a:t>Live in low-income areas </a:t>
            </a:r>
          </a:p>
          <a:p>
            <a:pPr lvl="3">
              <a:buFont typeface="Arial" panose="020B0604020202020204" pitchFamily="34" charset="0"/>
              <a:buChar char="•"/>
            </a:pPr>
            <a:r>
              <a:rPr lang="en-US" sz="1600" b="1" dirty="0">
                <a:solidFill>
                  <a:schemeClr val="accent1"/>
                </a:solidFill>
              </a:rPr>
              <a:t>	Underrepresented students from major racial/ethnic groups</a:t>
            </a:r>
          </a:p>
          <a:p>
            <a:pPr lvl="3">
              <a:buFont typeface="Arial" panose="020B0604020202020204" pitchFamily="34" charset="0"/>
              <a:buChar char="•"/>
            </a:pPr>
            <a:r>
              <a:rPr lang="en-US" sz="1600" b="1" dirty="0">
                <a:solidFill>
                  <a:schemeClr val="accent1"/>
                </a:solidFill>
              </a:rPr>
              <a:t>	Students with disabilities</a:t>
            </a:r>
          </a:p>
          <a:p>
            <a:pPr lvl="3">
              <a:buFont typeface="Arial" panose="020B0604020202020204" pitchFamily="34" charset="0"/>
              <a:buChar char="•"/>
            </a:pPr>
            <a:r>
              <a:rPr lang="en-US" sz="1600" b="1" dirty="0">
                <a:solidFill>
                  <a:schemeClr val="accent1"/>
                </a:solidFill>
              </a:rPr>
              <a:t>	English learners</a:t>
            </a:r>
          </a:p>
          <a:p>
            <a:pPr lvl="3">
              <a:buFont typeface="Arial" panose="020B0604020202020204" pitchFamily="34" charset="0"/>
              <a:buChar char="•"/>
            </a:pPr>
            <a:r>
              <a:rPr lang="en-US" sz="1600" b="1" dirty="0">
                <a:solidFill>
                  <a:schemeClr val="accent1"/>
                </a:solidFill>
              </a:rPr>
              <a:t>	Experiencing homelessness or housing instability</a:t>
            </a:r>
          </a:p>
          <a:p>
            <a:pPr lvl="3">
              <a:buFont typeface="Arial" panose="020B0604020202020204" pitchFamily="34" charset="0"/>
              <a:buChar char="•"/>
            </a:pPr>
            <a:r>
              <a:rPr lang="en-US" sz="1600" b="1" dirty="0">
                <a:solidFill>
                  <a:schemeClr val="accent1"/>
                </a:solidFill>
              </a:rPr>
              <a:t>	Children and youth in foster care</a:t>
            </a:r>
          </a:p>
        </p:txBody>
      </p:sp>
    </p:spTree>
    <p:extLst>
      <p:ext uri="{BB962C8B-B14F-4D97-AF65-F5344CB8AC3E}">
        <p14:creationId xmlns:p14="http://schemas.microsoft.com/office/powerpoint/2010/main" val="307677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07E4-46C8-3145-80D1-5143C337D4A2}"/>
              </a:ext>
            </a:extLst>
          </p:cNvPr>
          <p:cNvSpPr>
            <a:spLocks noGrp="1"/>
          </p:cNvSpPr>
          <p:nvPr>
            <p:ph type="title"/>
          </p:nvPr>
        </p:nvSpPr>
        <p:spPr>
          <a:xfrm>
            <a:off x="1925268" y="624110"/>
            <a:ext cx="8911687" cy="1280890"/>
          </a:xfrm>
        </p:spPr>
        <p:txBody>
          <a:bodyPr/>
          <a:lstStyle/>
          <a:p>
            <a:r>
              <a:rPr lang="en-US" b="1" dirty="0"/>
              <a:t>Grant Cycles &amp; Funding</a:t>
            </a:r>
          </a:p>
        </p:txBody>
      </p:sp>
      <p:sp>
        <p:nvSpPr>
          <p:cNvPr id="3" name="Content Placeholder 2">
            <a:extLst>
              <a:ext uri="{FF2B5EF4-FFF2-40B4-BE49-F238E27FC236}">
                <a16:creationId xmlns:a16="http://schemas.microsoft.com/office/drawing/2014/main" id="{11048575-3189-2746-B417-6CA66180A5F8}"/>
              </a:ext>
            </a:extLst>
          </p:cNvPr>
          <p:cNvSpPr>
            <a:spLocks noGrp="1"/>
          </p:cNvSpPr>
          <p:nvPr>
            <p:ph idx="1"/>
          </p:nvPr>
        </p:nvSpPr>
        <p:spPr>
          <a:xfrm>
            <a:off x="2235199" y="1320800"/>
            <a:ext cx="9710057" cy="5283200"/>
          </a:xfrm>
        </p:spPr>
        <p:txBody>
          <a:bodyPr>
            <a:normAutofit fontScale="92500" lnSpcReduction="20000"/>
          </a:bodyPr>
          <a:lstStyle/>
          <a:p>
            <a:pPr marL="0" indent="0">
              <a:buNone/>
            </a:pPr>
            <a:r>
              <a:rPr lang="en-US" b="1" dirty="0">
                <a:solidFill>
                  <a:schemeClr val="accent1"/>
                </a:solidFill>
              </a:rPr>
              <a:t>Year 1: </a:t>
            </a:r>
            <a:r>
              <a:rPr lang="en-US" dirty="0">
                <a:solidFill>
                  <a:schemeClr val="tx1"/>
                </a:solidFill>
              </a:rPr>
              <a:t>January 2022 – August 30, 2022</a:t>
            </a:r>
          </a:p>
          <a:p>
            <a:pPr lvl="1"/>
            <a:r>
              <a:rPr lang="en-US" sz="1900" dirty="0"/>
              <a:t>Spring 2022 : Jan 3, 2022 – May 30, 2022 – Up to $50,000.00</a:t>
            </a:r>
          </a:p>
          <a:p>
            <a:pPr lvl="1"/>
            <a:r>
              <a:rPr lang="en-US" sz="1900" dirty="0"/>
              <a:t>Summer 2022 – June 1 – August 30, 2022 – Up to $50,000.00</a:t>
            </a:r>
          </a:p>
          <a:p>
            <a:pPr lvl="1"/>
            <a:r>
              <a:rPr lang="en-US" sz="1900" dirty="0"/>
              <a:t>Spring and Summer: Up to 100,000.00</a:t>
            </a:r>
          </a:p>
          <a:p>
            <a:pPr marL="457200" lvl="1" indent="0">
              <a:buNone/>
            </a:pPr>
            <a:endParaRPr lang="en-US" dirty="0"/>
          </a:p>
          <a:p>
            <a:pPr marL="57150" indent="0">
              <a:buNone/>
            </a:pPr>
            <a:r>
              <a:rPr lang="en-US" sz="3400" b="1" dirty="0">
                <a:solidFill>
                  <a:schemeClr val="tx1"/>
                </a:solidFill>
              </a:rPr>
              <a:t>Successful Grantees</a:t>
            </a:r>
          </a:p>
          <a:p>
            <a:pPr lvl="1"/>
            <a:r>
              <a:rPr lang="en-US" b="1" dirty="0">
                <a:solidFill>
                  <a:schemeClr val="accent1"/>
                </a:solidFill>
              </a:rPr>
              <a:t>Year 2:</a:t>
            </a:r>
            <a:r>
              <a:rPr lang="en-US" dirty="0">
                <a:solidFill>
                  <a:schemeClr val="tx1"/>
                </a:solidFill>
              </a:rPr>
              <a:t> September 1, 2022 – August 30, 2023 </a:t>
            </a:r>
          </a:p>
          <a:p>
            <a:pPr lvl="1"/>
            <a:r>
              <a:rPr lang="en-US" b="1" dirty="0">
                <a:solidFill>
                  <a:schemeClr val="accent1"/>
                </a:solidFill>
              </a:rPr>
              <a:t>Year 3:</a:t>
            </a:r>
            <a:r>
              <a:rPr lang="en-US" dirty="0">
                <a:solidFill>
                  <a:schemeClr val="tx1"/>
                </a:solidFill>
              </a:rPr>
              <a:t> September 1, 2023 – August 30, 2024</a:t>
            </a:r>
          </a:p>
          <a:p>
            <a:pPr marL="0" indent="0" algn="ctr">
              <a:buNone/>
            </a:pPr>
            <a:r>
              <a:rPr lang="en-US" sz="2400" b="1" dirty="0">
                <a:solidFill>
                  <a:schemeClr val="accent1"/>
                </a:solidFill>
              </a:rPr>
              <a:t>NOTE: These dates are subjected to change. </a:t>
            </a:r>
          </a:p>
          <a:p>
            <a:pPr marL="0" indent="0">
              <a:buNone/>
            </a:pPr>
            <a:endParaRPr lang="en-US" sz="1800" dirty="0">
              <a:solidFill>
                <a:schemeClr val="accent1"/>
              </a:solidFill>
              <a:latin typeface="Arial" panose="020B0604020202020204" pitchFamily="34" charset="0"/>
              <a:cs typeface="Arial" panose="020B0604020202020204" pitchFamily="34" charset="0"/>
            </a:endParaRPr>
          </a:p>
          <a:p>
            <a:pPr marL="0" indent="0">
              <a:buNone/>
            </a:pPr>
            <a:r>
              <a:rPr lang="en-US" sz="1900" b="1" dirty="0">
                <a:solidFill>
                  <a:schemeClr val="accent1"/>
                </a:solidFill>
                <a:latin typeface="Arial" panose="020B0604020202020204" pitchFamily="34" charset="0"/>
                <a:cs typeface="Arial" panose="020B0604020202020204" pitchFamily="34" charset="0"/>
              </a:rPr>
              <a:t>Special Considerations</a:t>
            </a:r>
          </a:p>
          <a:p>
            <a:pPr marL="393700" indent="0">
              <a:lnSpc>
                <a:spcPct val="160000"/>
              </a:lnSpc>
              <a:buNone/>
            </a:pPr>
            <a:r>
              <a:rPr lang="en-US" sz="1800" dirty="0">
                <a:solidFill>
                  <a:schemeClr val="tx1"/>
                </a:solidFill>
                <a:latin typeface="Arial" panose="020B0604020202020204" pitchFamily="34" charset="0"/>
                <a:cs typeface="Arial" panose="020B0604020202020204" pitchFamily="34" charset="0"/>
              </a:rPr>
              <a:t>Projects may start no earlier than </a:t>
            </a:r>
            <a:r>
              <a:rPr lang="en-US" sz="1800" b="1" u="sng" dirty="0">
                <a:solidFill>
                  <a:schemeClr val="tx1"/>
                </a:solidFill>
                <a:latin typeface="Arial" panose="020B0604020202020204" pitchFamily="34" charset="0"/>
                <a:cs typeface="Arial" panose="020B0604020202020204" pitchFamily="34" charset="0"/>
              </a:rPr>
              <a:t>January 3, 2022.</a:t>
            </a:r>
          </a:p>
          <a:p>
            <a:pPr marL="393700" indent="0">
              <a:lnSpc>
                <a:spcPct val="160000"/>
              </a:lnSpc>
              <a:buNone/>
            </a:pPr>
            <a:r>
              <a:rPr lang="en-US" sz="1800" dirty="0">
                <a:solidFill>
                  <a:schemeClr val="tx1"/>
                </a:solidFill>
                <a:latin typeface="Arial" panose="020B0604020202020204" pitchFamily="34" charset="0"/>
                <a:cs typeface="Arial" panose="020B0604020202020204" pitchFamily="34" charset="0"/>
              </a:rPr>
              <a:t>Payments may be on a </a:t>
            </a:r>
            <a:r>
              <a:rPr lang="en-US" sz="1800" b="1" u="sng" dirty="0">
                <a:solidFill>
                  <a:schemeClr val="tx1"/>
                </a:solidFill>
                <a:latin typeface="Arial" panose="020B0604020202020204" pitchFamily="34" charset="0"/>
                <a:cs typeface="Arial" panose="020B0604020202020204" pitchFamily="34" charset="0"/>
              </a:rPr>
              <a:t>reimbursable basis.</a:t>
            </a:r>
            <a:endParaRPr lang="en-US" sz="1800" dirty="0">
              <a:solidFill>
                <a:schemeClr val="tx1"/>
              </a:solidFill>
              <a:latin typeface="Arial" panose="020B0604020202020204" pitchFamily="34" charset="0"/>
              <a:cs typeface="Arial" panose="020B0604020202020204" pitchFamily="34" charset="0"/>
            </a:endParaRPr>
          </a:p>
          <a:p>
            <a:pPr marL="393700" indent="0">
              <a:lnSpc>
                <a:spcPct val="160000"/>
              </a:lnSpc>
              <a:buNone/>
            </a:pPr>
            <a:r>
              <a:rPr lang="en-US" sz="1800" dirty="0">
                <a:solidFill>
                  <a:schemeClr val="tx1"/>
                </a:solidFill>
                <a:latin typeface="Arial" panose="020B0604020202020204" pitchFamily="34" charset="0"/>
                <a:cs typeface="Arial" panose="020B0604020202020204" pitchFamily="34" charset="0"/>
              </a:rPr>
              <a:t>Grantees will be required to </a:t>
            </a:r>
            <a:r>
              <a:rPr lang="en-US" sz="1800" b="1" u="sng" dirty="0">
                <a:solidFill>
                  <a:schemeClr val="tx1"/>
                </a:solidFill>
                <a:latin typeface="Arial" panose="020B0604020202020204" pitchFamily="34" charset="0"/>
                <a:cs typeface="Arial" panose="020B0604020202020204" pitchFamily="34" charset="0"/>
              </a:rPr>
              <a:t>submit invoices </a:t>
            </a:r>
            <a:r>
              <a:rPr lang="en-US" sz="1800" dirty="0">
                <a:solidFill>
                  <a:schemeClr val="tx1"/>
                </a:solidFill>
                <a:latin typeface="Arial" panose="020B0604020202020204" pitchFamily="34" charset="0"/>
                <a:cs typeface="Arial" panose="020B0604020202020204" pitchFamily="34" charset="0"/>
              </a:rPr>
              <a:t>and </a:t>
            </a:r>
            <a:r>
              <a:rPr lang="en-US" sz="1800" b="1" u="sng" dirty="0">
                <a:solidFill>
                  <a:schemeClr val="tx1"/>
                </a:solidFill>
                <a:latin typeface="Arial" panose="020B0604020202020204" pitchFamily="34" charset="0"/>
                <a:cs typeface="Arial" panose="020B0604020202020204" pitchFamily="34" charset="0"/>
              </a:rPr>
              <a:t>evidence of purchases and services.</a:t>
            </a:r>
          </a:p>
        </p:txBody>
      </p:sp>
    </p:spTree>
    <p:extLst>
      <p:ext uri="{BB962C8B-B14F-4D97-AF65-F5344CB8AC3E}">
        <p14:creationId xmlns:p14="http://schemas.microsoft.com/office/powerpoint/2010/main" val="326257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FDF0-BCA2-1045-973F-1E4C94863014}"/>
              </a:ext>
            </a:extLst>
          </p:cNvPr>
          <p:cNvSpPr>
            <a:spLocks noGrp="1"/>
          </p:cNvSpPr>
          <p:nvPr>
            <p:ph type="title"/>
          </p:nvPr>
        </p:nvSpPr>
        <p:spPr/>
        <p:txBody>
          <a:bodyPr/>
          <a:lstStyle/>
          <a:p>
            <a:r>
              <a:rPr lang="en-US" b="1" dirty="0"/>
              <a:t>Who is eligible to apply? </a:t>
            </a:r>
          </a:p>
        </p:txBody>
      </p:sp>
      <p:sp>
        <p:nvSpPr>
          <p:cNvPr id="3" name="Content Placeholder 2">
            <a:extLst>
              <a:ext uri="{FF2B5EF4-FFF2-40B4-BE49-F238E27FC236}">
                <a16:creationId xmlns:a16="http://schemas.microsoft.com/office/drawing/2014/main" id="{ABA7F0CB-4C21-AF43-80BE-CF0EF4B4D83A}"/>
              </a:ext>
            </a:extLst>
          </p:cNvPr>
          <p:cNvSpPr>
            <a:spLocks noGrp="1"/>
          </p:cNvSpPr>
          <p:nvPr>
            <p:ph idx="1"/>
          </p:nvPr>
        </p:nvSpPr>
        <p:spPr>
          <a:xfrm>
            <a:off x="2589212" y="1436914"/>
            <a:ext cx="8915400" cy="4474308"/>
          </a:xfrm>
        </p:spPr>
        <p:txBody>
          <a:bodyPr>
            <a:normAutofit lnSpcReduction="10000"/>
          </a:bodyPr>
          <a:lstStyle/>
          <a:p>
            <a:r>
              <a:rPr lang="en-US" sz="2000" dirty="0"/>
              <a:t>Community– based Organizations and groups</a:t>
            </a:r>
          </a:p>
          <a:p>
            <a:r>
              <a:rPr lang="en-US" sz="2000" dirty="0"/>
              <a:t>Faith-based Organization</a:t>
            </a:r>
          </a:p>
          <a:p>
            <a:r>
              <a:rPr lang="en-US" sz="2000" dirty="0"/>
              <a:t>Sites located in communities with no current programs receiving government funds through 21st Century Community</a:t>
            </a:r>
          </a:p>
          <a:p>
            <a:r>
              <a:rPr lang="en-US" sz="2000" dirty="0"/>
              <a:t>Parks and Recreation Centers</a:t>
            </a:r>
          </a:p>
          <a:p>
            <a:r>
              <a:rPr lang="en-US" sz="2000" dirty="0"/>
              <a:t>Non-profits</a:t>
            </a:r>
          </a:p>
          <a:p>
            <a:endParaRPr lang="en-US" dirty="0"/>
          </a:p>
          <a:p>
            <a:pPr marL="457200" lvl="1" indent="0">
              <a:buNone/>
            </a:pPr>
            <a:endParaRPr lang="en-US" b="1" i="1" dirty="0"/>
          </a:p>
          <a:p>
            <a:pPr marL="57150" indent="0">
              <a:buNone/>
            </a:pPr>
            <a:r>
              <a:rPr lang="en-US" sz="2000" i="1" dirty="0"/>
              <a:t>Organizations may submit one application per program site.</a:t>
            </a:r>
          </a:p>
          <a:p>
            <a:pPr marL="57150" indent="0">
              <a:buNone/>
            </a:pPr>
            <a:endParaRPr lang="en-US" sz="2000" i="1" dirty="0"/>
          </a:p>
          <a:p>
            <a:pPr marL="57150" indent="0">
              <a:buNone/>
            </a:pPr>
            <a:r>
              <a:rPr lang="en-US" sz="2000" i="1" dirty="0"/>
              <a:t>Priority will be given to programs offering in-person programming, 4 days or more a week.</a:t>
            </a:r>
            <a:endParaRPr lang="en-US" sz="2000" i="1" dirty="0">
              <a:solidFill>
                <a:srgbClr val="0070C0"/>
              </a:solidFill>
            </a:endParaRPr>
          </a:p>
        </p:txBody>
      </p:sp>
    </p:spTree>
    <p:extLst>
      <p:ext uri="{BB962C8B-B14F-4D97-AF65-F5344CB8AC3E}">
        <p14:creationId xmlns:p14="http://schemas.microsoft.com/office/powerpoint/2010/main" val="3838047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F30C-BB84-9E44-B44C-2DECD6449DD6}"/>
              </a:ext>
            </a:extLst>
          </p:cNvPr>
          <p:cNvSpPr>
            <a:spLocks noGrp="1"/>
          </p:cNvSpPr>
          <p:nvPr>
            <p:ph type="title"/>
          </p:nvPr>
        </p:nvSpPr>
        <p:spPr>
          <a:xfrm>
            <a:off x="2003014" y="362849"/>
            <a:ext cx="2844757" cy="769261"/>
          </a:xfrm>
        </p:spPr>
        <p:txBody>
          <a:bodyPr/>
          <a:lstStyle/>
          <a:p>
            <a:r>
              <a:rPr lang="en-US" b="1" dirty="0"/>
              <a:t>Key Dates</a:t>
            </a:r>
          </a:p>
        </p:txBody>
      </p:sp>
      <p:graphicFrame>
        <p:nvGraphicFramePr>
          <p:cNvPr id="6" name="Content Placeholder 5">
            <a:extLst>
              <a:ext uri="{FF2B5EF4-FFF2-40B4-BE49-F238E27FC236}">
                <a16:creationId xmlns:a16="http://schemas.microsoft.com/office/drawing/2014/main" id="{446728F2-2395-6E41-A9DA-CC29D6F86C73}"/>
              </a:ext>
            </a:extLst>
          </p:cNvPr>
          <p:cNvGraphicFramePr>
            <a:graphicFrameLocks noGrp="1"/>
          </p:cNvGraphicFramePr>
          <p:nvPr>
            <p:ph idx="1"/>
            <p:extLst>
              <p:ext uri="{D42A27DB-BD31-4B8C-83A1-F6EECF244321}">
                <p14:modId xmlns:p14="http://schemas.microsoft.com/office/powerpoint/2010/main" val="2409033227"/>
              </p:ext>
            </p:extLst>
          </p:nvPr>
        </p:nvGraphicFramePr>
        <p:xfrm>
          <a:off x="1553030" y="1117597"/>
          <a:ext cx="10479314" cy="5690924"/>
        </p:xfrm>
        <a:graphic>
          <a:graphicData uri="http://schemas.openxmlformats.org/drawingml/2006/table">
            <a:tbl>
              <a:tblPr firstRow="1" bandRow="1">
                <a:tableStyleId>{5C22544A-7EE6-4342-B048-85BDC9FD1C3A}</a:tableStyleId>
              </a:tblPr>
              <a:tblGrid>
                <a:gridCol w="3062513">
                  <a:extLst>
                    <a:ext uri="{9D8B030D-6E8A-4147-A177-3AD203B41FA5}">
                      <a16:colId xmlns:a16="http://schemas.microsoft.com/office/drawing/2014/main" val="255704153"/>
                    </a:ext>
                  </a:extLst>
                </a:gridCol>
                <a:gridCol w="7416801">
                  <a:extLst>
                    <a:ext uri="{9D8B030D-6E8A-4147-A177-3AD203B41FA5}">
                      <a16:colId xmlns:a16="http://schemas.microsoft.com/office/drawing/2014/main" val="833414409"/>
                    </a:ext>
                  </a:extLst>
                </a:gridCol>
              </a:tblGrid>
              <a:tr h="379002">
                <a:tc>
                  <a:txBody>
                    <a:bodyPr/>
                    <a:lstStyle/>
                    <a:p>
                      <a:r>
                        <a:rPr lang="en-US" sz="1600" dirty="0"/>
                        <a:t>Monday Dec. 6, 2021</a:t>
                      </a:r>
                    </a:p>
                  </a:txBody>
                  <a:tcPr/>
                </a:tc>
                <a:tc>
                  <a:txBody>
                    <a:bodyPr/>
                    <a:lstStyle/>
                    <a:p>
                      <a:r>
                        <a:rPr lang="en-US" sz="1600" dirty="0"/>
                        <a:t>Request for Proposals Released</a:t>
                      </a:r>
                    </a:p>
                  </a:txBody>
                  <a:tcPr/>
                </a:tc>
                <a:extLst>
                  <a:ext uri="{0D108BD9-81ED-4DB2-BD59-A6C34878D82A}">
                    <a16:rowId xmlns:a16="http://schemas.microsoft.com/office/drawing/2014/main" val="3917115438"/>
                  </a:ext>
                </a:extLst>
              </a:tr>
              <a:tr h="821856">
                <a:tc>
                  <a:txBody>
                    <a:bodyPr/>
                    <a:lstStyle/>
                    <a:p>
                      <a:r>
                        <a:rPr lang="en-US" sz="1600" b="1" dirty="0"/>
                        <a:t>Wednesday, Dec. 15, 2021</a:t>
                      </a:r>
                    </a:p>
                    <a:p>
                      <a:r>
                        <a:rPr lang="en-US" sz="1600" b="1" dirty="0"/>
                        <a:t>11:00 a.m. – 12:30 p.m.</a:t>
                      </a:r>
                    </a:p>
                  </a:txBody>
                  <a:tcPr/>
                </a:tc>
                <a:tc>
                  <a:txBody>
                    <a:bodyPr/>
                    <a:lstStyle/>
                    <a:p>
                      <a:endParaRPr lang="en-US" sz="1600" dirty="0"/>
                    </a:p>
                    <a:p>
                      <a:r>
                        <a:rPr lang="en-US" sz="1600" dirty="0"/>
                        <a:t>Webinar: Overview of RFP, clarifications and questions. </a:t>
                      </a:r>
                      <a:endParaRPr lang="en-US" sz="1600" b="1" dirty="0"/>
                    </a:p>
                  </a:txBody>
                  <a:tcPr/>
                </a:tc>
                <a:extLst>
                  <a:ext uri="{0D108BD9-81ED-4DB2-BD59-A6C34878D82A}">
                    <a16:rowId xmlns:a16="http://schemas.microsoft.com/office/drawing/2014/main" val="3386302651"/>
                  </a:ext>
                </a:extLst>
              </a:tr>
              <a:tr h="790015">
                <a:tc>
                  <a:txBody>
                    <a:bodyPr/>
                    <a:lstStyle/>
                    <a:p>
                      <a:r>
                        <a:rPr lang="en-US" sz="1600" b="1" dirty="0"/>
                        <a:t>Friday, Dec. 17, 2021</a:t>
                      </a:r>
                    </a:p>
                  </a:txBody>
                  <a:tcPr/>
                </a:tc>
                <a:tc>
                  <a:txBody>
                    <a:bodyPr/>
                    <a:lstStyle/>
                    <a:p>
                      <a:r>
                        <a:rPr lang="en-US" sz="1600" dirty="0"/>
                        <a:t>Webinar recording posted on SCAA’s website at </a:t>
                      </a:r>
                      <a:r>
                        <a:rPr kumimoji="0" lang="en-US" sz="1600" b="0" i="0" u="none" strike="noStrike" kern="1200" cap="none" spc="0" normalizeH="0" baseline="0" noProof="0" dirty="0">
                          <a:ln>
                            <a:noFill/>
                          </a:ln>
                          <a:solidFill>
                            <a:prstClr val="black"/>
                          </a:solidFill>
                          <a:effectLst/>
                          <a:uLnTx/>
                          <a:uFillTx/>
                          <a:latin typeface="+mn-lt"/>
                          <a:ea typeface="+mn-ea"/>
                          <a:cs typeface="+mn-cs"/>
                          <a:hlinkClick r:id="rId2">
                            <a:extLst>
                              <a:ext uri="{A12FA001-AC4F-418D-AE19-62706E023703}">
                                <ahyp:hlinkClr xmlns:ahyp="http://schemas.microsoft.com/office/drawing/2018/hyperlinkcolor" val="tx"/>
                              </a:ext>
                            </a:extLst>
                          </a:hlinkClick>
                        </a:rPr>
                        <a:t>http://scafterschool.com/arp-grants/</a:t>
                      </a: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p>
                      <a:endParaRPr lang="en-US" sz="1600" dirty="0"/>
                    </a:p>
                  </a:txBody>
                  <a:tcPr/>
                </a:tc>
                <a:extLst>
                  <a:ext uri="{0D108BD9-81ED-4DB2-BD59-A6C34878D82A}">
                    <a16:rowId xmlns:a16="http://schemas.microsoft.com/office/drawing/2014/main" val="4154982693"/>
                  </a:ext>
                </a:extLst>
              </a:tr>
              <a:tr h="698162">
                <a:tc>
                  <a:txBody>
                    <a:bodyPr/>
                    <a:lstStyle/>
                    <a:p>
                      <a:r>
                        <a:rPr lang="en-US" sz="1600" b="1" dirty="0"/>
                        <a:t>Thursday, Dec. 30, 2021</a:t>
                      </a:r>
                    </a:p>
                  </a:txBody>
                  <a:tcPr/>
                </a:tc>
                <a:tc>
                  <a:txBody>
                    <a:bodyPr/>
                    <a:lstStyle/>
                    <a:p>
                      <a:r>
                        <a:rPr lang="en-US" sz="1600" dirty="0"/>
                        <a:t>Application submission deadline at 11:59 p.m. </a:t>
                      </a:r>
                    </a:p>
                    <a:p>
                      <a:r>
                        <a:rPr lang="en-US" sz="1600" b="1" i="1" dirty="0"/>
                        <a:t>Online submissions are strongly encouraged.</a:t>
                      </a:r>
                    </a:p>
                  </a:txBody>
                  <a:tcPr/>
                </a:tc>
                <a:extLst>
                  <a:ext uri="{0D108BD9-81ED-4DB2-BD59-A6C34878D82A}">
                    <a16:rowId xmlns:a16="http://schemas.microsoft.com/office/drawing/2014/main" val="2635114976"/>
                  </a:ext>
                </a:extLst>
              </a:tr>
              <a:tr h="379002">
                <a:tc>
                  <a:txBody>
                    <a:bodyPr/>
                    <a:lstStyle/>
                    <a:p>
                      <a:r>
                        <a:rPr lang="en-US" sz="1600" b="1" dirty="0"/>
                        <a:t>Jan. 3-17, 2022</a:t>
                      </a:r>
                    </a:p>
                  </a:txBody>
                  <a:tcPr/>
                </a:tc>
                <a:tc>
                  <a:txBody>
                    <a:bodyPr/>
                    <a:lstStyle/>
                    <a:p>
                      <a:r>
                        <a:rPr lang="en-US" sz="1600" dirty="0"/>
                        <a:t>Clarification Questions and Application Review</a:t>
                      </a:r>
                    </a:p>
                  </a:txBody>
                  <a:tcPr/>
                </a:tc>
                <a:extLst>
                  <a:ext uri="{0D108BD9-81ED-4DB2-BD59-A6C34878D82A}">
                    <a16:rowId xmlns:a16="http://schemas.microsoft.com/office/drawing/2014/main" val="2791266706"/>
                  </a:ext>
                </a:extLst>
              </a:tr>
              <a:tr h="1004491">
                <a:tc>
                  <a:txBody>
                    <a:bodyPr/>
                    <a:lstStyle/>
                    <a:p>
                      <a:r>
                        <a:rPr lang="en-US" sz="1600" b="1" dirty="0"/>
                        <a:t>Week of Jan. 17, 2022</a:t>
                      </a:r>
                    </a:p>
                  </a:txBody>
                  <a:tcPr/>
                </a:tc>
                <a:tc>
                  <a:txBody>
                    <a:bodyPr/>
                    <a:lstStyle/>
                    <a:p>
                      <a:r>
                        <a:rPr lang="en-US" sz="1600" dirty="0"/>
                        <a:t>SCAA notifies all applicants of the status of their request. Official Grant Award notification will be emailed.</a:t>
                      </a:r>
                    </a:p>
                    <a:p>
                      <a:endParaRPr lang="en-US" sz="1600" dirty="0"/>
                    </a:p>
                    <a:p>
                      <a:r>
                        <a:rPr lang="en-US" sz="1400" b="0" i="1" dirty="0"/>
                        <a:t>*Funded programs will be notified first and will be posted on the SCAA’s website</a:t>
                      </a:r>
                    </a:p>
                  </a:txBody>
                  <a:tcPr/>
                </a:tc>
                <a:extLst>
                  <a:ext uri="{0D108BD9-81ED-4DB2-BD59-A6C34878D82A}">
                    <a16:rowId xmlns:a16="http://schemas.microsoft.com/office/drawing/2014/main" val="2824469393"/>
                  </a:ext>
                </a:extLst>
              </a:tr>
              <a:tr h="555937">
                <a:tc>
                  <a:txBody>
                    <a:bodyPr/>
                    <a:lstStyle/>
                    <a:p>
                      <a:r>
                        <a:rPr lang="en-US" sz="1600" b="1" dirty="0"/>
                        <a:t>Week of Jan, 17, 2022 and Week of Jan. 24, 2022</a:t>
                      </a:r>
                    </a:p>
                  </a:txBody>
                  <a:tcPr/>
                </a:tc>
                <a:tc>
                  <a:txBody>
                    <a:bodyPr/>
                    <a:lstStyle/>
                    <a:p>
                      <a:r>
                        <a:rPr lang="en-US" sz="1600" dirty="0"/>
                        <a:t>Grant award agreements/contracts sent and signed</a:t>
                      </a:r>
                    </a:p>
                  </a:txBody>
                  <a:tcPr/>
                </a:tc>
                <a:extLst>
                  <a:ext uri="{0D108BD9-81ED-4DB2-BD59-A6C34878D82A}">
                    <a16:rowId xmlns:a16="http://schemas.microsoft.com/office/drawing/2014/main" val="2991607240"/>
                  </a:ext>
                </a:extLst>
              </a:tr>
              <a:tr h="639222">
                <a:tc>
                  <a:txBody>
                    <a:bodyPr/>
                    <a:lstStyle/>
                    <a:p>
                      <a:r>
                        <a:rPr lang="en-US" sz="1600" b="1" i="1" dirty="0"/>
                        <a:t>Feb. 22, 2022 </a:t>
                      </a:r>
                    </a:p>
                  </a:txBody>
                  <a:tcPr/>
                </a:tc>
                <a:tc>
                  <a:txBody>
                    <a:bodyPr/>
                    <a:lstStyle/>
                    <a:p>
                      <a:r>
                        <a:rPr lang="en-US" sz="1600" b="0" i="0" dirty="0"/>
                        <a:t>Grantee Orientation (Reporting requirements and data collection)</a:t>
                      </a:r>
                    </a:p>
                    <a:p>
                      <a:r>
                        <a:rPr lang="en-US" sz="1600" b="1" i="1" dirty="0"/>
                        <a:t>*Attendance Required</a:t>
                      </a:r>
                    </a:p>
                  </a:txBody>
                  <a:tcPr/>
                </a:tc>
                <a:extLst>
                  <a:ext uri="{0D108BD9-81ED-4DB2-BD59-A6C34878D82A}">
                    <a16:rowId xmlns:a16="http://schemas.microsoft.com/office/drawing/2014/main" val="2800152967"/>
                  </a:ext>
                </a:extLst>
              </a:tr>
              <a:tr h="334830">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926960365"/>
                  </a:ext>
                </a:extLst>
              </a:tr>
            </a:tbl>
          </a:graphicData>
        </a:graphic>
      </p:graphicFrame>
    </p:spTree>
    <p:extLst>
      <p:ext uri="{BB962C8B-B14F-4D97-AF65-F5344CB8AC3E}">
        <p14:creationId xmlns:p14="http://schemas.microsoft.com/office/powerpoint/2010/main" val="458273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507FD-52AB-074C-BC69-EE2AE003FA64}"/>
              </a:ext>
            </a:extLst>
          </p:cNvPr>
          <p:cNvSpPr>
            <a:spLocks noGrp="1"/>
          </p:cNvSpPr>
          <p:nvPr>
            <p:ph type="title"/>
          </p:nvPr>
        </p:nvSpPr>
        <p:spPr/>
        <p:txBody>
          <a:bodyPr/>
          <a:lstStyle/>
          <a:p>
            <a:r>
              <a:rPr lang="en-US" b="1" dirty="0"/>
              <a:t>Priority populations for this funding</a:t>
            </a:r>
          </a:p>
        </p:txBody>
      </p:sp>
      <p:sp>
        <p:nvSpPr>
          <p:cNvPr id="3" name="Content Placeholder 2">
            <a:extLst>
              <a:ext uri="{FF2B5EF4-FFF2-40B4-BE49-F238E27FC236}">
                <a16:creationId xmlns:a16="http://schemas.microsoft.com/office/drawing/2014/main" id="{0953802F-1C38-8D4D-BFFD-F090A99A64F0}"/>
              </a:ext>
            </a:extLst>
          </p:cNvPr>
          <p:cNvSpPr>
            <a:spLocks noGrp="1"/>
          </p:cNvSpPr>
          <p:nvPr>
            <p:ph idx="1"/>
          </p:nvPr>
        </p:nvSpPr>
        <p:spPr>
          <a:xfrm>
            <a:off x="2589212" y="1607127"/>
            <a:ext cx="8915400" cy="4304095"/>
          </a:xfrm>
        </p:spPr>
        <p:txBody>
          <a:bodyPr/>
          <a:lstStyle/>
          <a:p>
            <a:r>
              <a:rPr lang="en-US" dirty="0"/>
              <a:t>Students with disabilities, including physical, developmental and/or intellectual disabilities; special health care needs</a:t>
            </a:r>
          </a:p>
          <a:p>
            <a:r>
              <a:rPr lang="en-US" dirty="0"/>
              <a:t>Youth eligible for free or reduced-priced lunch</a:t>
            </a:r>
          </a:p>
          <a:p>
            <a:r>
              <a:rPr lang="en-US" dirty="0"/>
              <a:t>English language learners</a:t>
            </a:r>
          </a:p>
          <a:p>
            <a:r>
              <a:rPr lang="en-US" dirty="0"/>
              <a:t>Youth experiencing homelessness or housing instability </a:t>
            </a:r>
          </a:p>
          <a:p>
            <a:r>
              <a:rPr lang="en-US" dirty="0"/>
              <a:t>Youth in foster care</a:t>
            </a:r>
          </a:p>
          <a:p>
            <a:r>
              <a:rPr lang="en-US" dirty="0"/>
              <a:t>Migrant youth</a:t>
            </a:r>
          </a:p>
          <a:p>
            <a:r>
              <a:rPr lang="en-US" dirty="0"/>
              <a:t>BIPOC Youth (Black, Indigenous, People of Color)</a:t>
            </a:r>
          </a:p>
          <a:p>
            <a:r>
              <a:rPr lang="en-US" dirty="0"/>
              <a:t>K-5</a:t>
            </a:r>
            <a:r>
              <a:rPr lang="en-US" baseline="30000" dirty="0"/>
              <a:t>th</a:t>
            </a:r>
            <a:r>
              <a:rPr lang="en-US" dirty="0"/>
              <a:t> Grade (Elementary School)</a:t>
            </a:r>
          </a:p>
          <a:p>
            <a:r>
              <a:rPr lang="en-US" dirty="0"/>
              <a:t>6</a:t>
            </a:r>
            <a:r>
              <a:rPr lang="en-US" baseline="30000" dirty="0"/>
              <a:t>th</a:t>
            </a:r>
            <a:r>
              <a:rPr lang="en-US" dirty="0"/>
              <a:t>-8</a:t>
            </a:r>
            <a:r>
              <a:rPr lang="en-US" baseline="30000" dirty="0"/>
              <a:t>th</a:t>
            </a:r>
            <a:r>
              <a:rPr lang="en-US" dirty="0"/>
              <a:t> Grade (Middle School )</a:t>
            </a:r>
          </a:p>
          <a:p>
            <a:r>
              <a:rPr lang="en-US" dirty="0"/>
              <a:t>9</a:t>
            </a:r>
            <a:r>
              <a:rPr lang="en-US" baseline="30000" dirty="0"/>
              <a:t>th</a:t>
            </a:r>
            <a:r>
              <a:rPr lang="en-US" dirty="0"/>
              <a:t> – 12</a:t>
            </a:r>
            <a:r>
              <a:rPr lang="en-US" baseline="30000" dirty="0"/>
              <a:t>th</a:t>
            </a:r>
            <a:r>
              <a:rPr lang="en-US" dirty="0"/>
              <a:t> Grade (High School)</a:t>
            </a:r>
          </a:p>
        </p:txBody>
      </p:sp>
    </p:spTree>
    <p:extLst>
      <p:ext uri="{BB962C8B-B14F-4D97-AF65-F5344CB8AC3E}">
        <p14:creationId xmlns:p14="http://schemas.microsoft.com/office/powerpoint/2010/main" val="171931533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2009</TotalTime>
  <Words>2248</Words>
  <Application>Microsoft Office PowerPoint</Application>
  <PresentationFormat>Widescreen</PresentationFormat>
  <Paragraphs>323</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Alfa Slab One</vt:lpstr>
      <vt:lpstr>Arial</vt:lpstr>
      <vt:lpstr>Calibri</vt:lpstr>
      <vt:lpstr>Calibri Light</vt:lpstr>
      <vt:lpstr>Century Gothic</vt:lpstr>
      <vt:lpstr>Wingdings</vt:lpstr>
      <vt:lpstr>Wingdings 3</vt:lpstr>
      <vt:lpstr>Wisp</vt:lpstr>
      <vt:lpstr>PowerPoint Presentation</vt:lpstr>
      <vt:lpstr>WELCOME</vt:lpstr>
      <vt:lpstr>Zelda Q. Waymer President  &amp; CEO SC Afterschool Alliance</vt:lpstr>
      <vt:lpstr>Overview</vt:lpstr>
      <vt:lpstr>Purpose of the grant</vt:lpstr>
      <vt:lpstr>Grant Cycles &amp; Funding</vt:lpstr>
      <vt:lpstr>Who is eligible to apply? </vt:lpstr>
      <vt:lpstr>Key Dates</vt:lpstr>
      <vt:lpstr>Priority populations for this funding</vt:lpstr>
      <vt:lpstr>Michelle Nimmons Director of Grants and Contracts SC Afterschool Alliance</vt:lpstr>
      <vt:lpstr>Supported program components</vt:lpstr>
      <vt:lpstr>Allowable expenses </vt:lpstr>
      <vt:lpstr>Unallowable expenses</vt:lpstr>
      <vt:lpstr>Grant application checklist</vt:lpstr>
      <vt:lpstr>Checklist cont. </vt:lpstr>
      <vt:lpstr>Checklist cont.</vt:lpstr>
      <vt:lpstr>Checklist cont.</vt:lpstr>
      <vt:lpstr>Checklist cont. program design and implementation </vt:lpstr>
      <vt:lpstr>Checklist cont.</vt:lpstr>
      <vt:lpstr>The grant application and resources</vt:lpstr>
      <vt:lpstr>Reporting and what will be requested?</vt:lpstr>
      <vt:lpstr>Proposal review process</vt:lpstr>
      <vt:lpstr>Reviewers scoring rubric</vt:lpstr>
      <vt:lpstr>Remember to </vt:lpstr>
      <vt:lpstr>Dr. Terry Peterson SC Afterschool Alliance Board Member Chief Counselor to Former U.S. Secretary of Education and Governor Dick Riley</vt:lpstr>
      <vt:lpstr>RESEARCH AND THE EVIDENCE BASE</vt:lpstr>
      <vt:lpstr>PowerPoint Presentation</vt:lpstr>
      <vt:lpstr>PowerPoint Presentation</vt:lpstr>
      <vt:lpstr>Summer Learning Evidence is Very Important</vt:lpstr>
      <vt:lpstr>High quality afterschool programs are proven to accelerate student achievement and development</vt:lpstr>
      <vt:lpstr>PowerPoint Presentation</vt:lpstr>
      <vt:lpstr>Designing new programs and improving existing programs should FOLLOW the components from research that link to student success </vt:lpstr>
      <vt:lpstr>Leverage summers and afterschool to connect more middle and high school students to career, workforce and college options</vt:lpstr>
      <vt:lpstr>Questions and Answers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 Positive Outcomes for Lifelong Learning</dc:title>
  <dc:creator>Michelle Nimmons</dc:creator>
  <cp:lastModifiedBy>Zelda Waymer</cp:lastModifiedBy>
  <cp:revision>77</cp:revision>
  <cp:lastPrinted>2021-12-15T08:22:46Z</cp:lastPrinted>
  <dcterms:created xsi:type="dcterms:W3CDTF">2021-12-01T20:04:16Z</dcterms:created>
  <dcterms:modified xsi:type="dcterms:W3CDTF">2021-12-16T04:51:13Z</dcterms:modified>
</cp:coreProperties>
</file>